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78" r:id="rId3"/>
    <p:sldId id="361" r:id="rId4"/>
    <p:sldId id="363" r:id="rId5"/>
    <p:sldId id="299" r:id="rId6"/>
    <p:sldId id="300" r:id="rId7"/>
    <p:sldId id="364" r:id="rId8"/>
    <p:sldId id="365" r:id="rId9"/>
    <p:sldId id="267" r:id="rId10"/>
    <p:sldId id="272" r:id="rId11"/>
    <p:sldId id="279" r:id="rId12"/>
    <p:sldId id="281" r:id="rId13"/>
    <p:sldId id="366" r:id="rId14"/>
    <p:sldId id="282" r:id="rId15"/>
    <p:sldId id="290" r:id="rId16"/>
    <p:sldId id="292" r:id="rId17"/>
    <p:sldId id="293" r:id="rId18"/>
    <p:sldId id="294" r:id="rId19"/>
    <p:sldId id="330" r:id="rId20"/>
    <p:sldId id="295" r:id="rId21"/>
    <p:sldId id="369" r:id="rId22"/>
    <p:sldId id="296" r:id="rId23"/>
    <p:sldId id="328" r:id="rId24"/>
    <p:sldId id="327" r:id="rId25"/>
    <p:sldId id="298" r:id="rId26"/>
    <p:sldId id="301" r:id="rId27"/>
    <p:sldId id="302" r:id="rId28"/>
    <p:sldId id="303" r:id="rId29"/>
    <p:sldId id="304" r:id="rId30"/>
    <p:sldId id="368" r:id="rId31"/>
    <p:sldId id="305" r:id="rId32"/>
    <p:sldId id="306" r:id="rId33"/>
    <p:sldId id="307" r:id="rId34"/>
    <p:sldId id="360" r:id="rId35"/>
    <p:sldId id="308" r:id="rId36"/>
    <p:sldId id="309" r:id="rId37"/>
    <p:sldId id="367" r:id="rId38"/>
    <p:sldId id="310" r:id="rId39"/>
    <p:sldId id="311" r:id="rId40"/>
    <p:sldId id="312" r:id="rId41"/>
    <p:sldId id="313" r:id="rId42"/>
    <p:sldId id="314" r:id="rId43"/>
    <p:sldId id="315" r:id="rId44"/>
    <p:sldId id="318" r:id="rId45"/>
    <p:sldId id="370" r:id="rId4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780"/>
    <p:restoredTop sz="95807"/>
  </p:normalViewPr>
  <p:slideViewPr>
    <p:cSldViewPr snapToGrid="0" snapToObjects="1">
      <p:cViewPr varScale="1">
        <p:scale>
          <a:sx n="111" d="100"/>
          <a:sy n="111" d="100"/>
        </p:scale>
        <p:origin x="1024" y="20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1/10/22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1/10/22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1/10/22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1/10/22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1/10/22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1/10/22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1/10/22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1/10/22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1/10/22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1/10/22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1/10/22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1/10/22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1/10/22</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6.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1.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6.xml"/></Relationships>
</file>

<file path=ppt/slides/_rels/slide4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6.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4D5E0E86-63C9-FC45-9778-99D2F90BEEEC}"/>
              </a:ext>
            </a:extLst>
          </p:cNvPr>
          <p:cNvSpPr>
            <a:spLocks noGrp="1"/>
          </p:cNvSpPr>
          <p:nvPr>
            <p:ph type="title"/>
          </p:nvPr>
        </p:nvSpPr>
        <p:spPr/>
        <p:txBody>
          <a:bodyPr>
            <a:normAutofit fontScale="90000"/>
          </a:bodyPr>
          <a:lstStyle/>
          <a:p>
            <a:br>
              <a:rPr lang="en-IQ" sz="4400" b="1" dirty="0">
                <a:latin typeface="Times New Roman" panose="02020603050405020304" pitchFamily="18" charset="0"/>
                <a:cs typeface="Times New Roman" panose="02020603050405020304" pitchFamily="18" charset="0"/>
              </a:rPr>
            </a:br>
            <a:br>
              <a:rPr lang="en-IQ" sz="4400" b="1" dirty="0">
                <a:latin typeface="Times New Roman" panose="02020603050405020304" pitchFamily="18" charset="0"/>
                <a:cs typeface="Times New Roman" panose="02020603050405020304" pitchFamily="18" charset="0"/>
              </a:rPr>
            </a:br>
            <a:r>
              <a:rPr lang="en-IQ" sz="4400" b="1" dirty="0">
                <a:solidFill>
                  <a:schemeClr val="tx1"/>
                </a:solidFill>
                <a:latin typeface="Times New Roman" panose="02020603050405020304" pitchFamily="18" charset="0"/>
                <a:cs typeface="Times New Roman" panose="02020603050405020304" pitchFamily="18" charset="0"/>
              </a:rPr>
              <a:t>Industrial Pharmacy II</a:t>
            </a:r>
            <a:br>
              <a:rPr lang="en-IQ" dirty="0">
                <a:solidFill>
                  <a:schemeClr val="tx1"/>
                </a:solidFill>
              </a:rPr>
            </a:br>
            <a:br>
              <a:rPr lang="en-IQ" dirty="0">
                <a:solidFill>
                  <a:schemeClr val="tx1"/>
                </a:solidFill>
              </a:rPr>
            </a:br>
            <a:br>
              <a:rPr lang="en-IQ" dirty="0">
                <a:solidFill>
                  <a:schemeClr val="tx1"/>
                </a:solidFill>
              </a:rPr>
            </a:br>
            <a:br>
              <a:rPr lang="en-IQ" dirty="0">
                <a:solidFill>
                  <a:schemeClr val="tx1"/>
                </a:solidFill>
              </a:rPr>
            </a:br>
            <a:br>
              <a:rPr lang="en-IQ" dirty="0">
                <a:solidFill>
                  <a:schemeClr val="tx1"/>
                </a:solidFill>
              </a:rPr>
            </a:br>
            <a:br>
              <a:rPr lang="en-IQ" dirty="0">
                <a:solidFill>
                  <a:schemeClr val="tx1"/>
                </a:solidFill>
              </a:rPr>
            </a:br>
            <a:br>
              <a:rPr lang="en-IQ" dirty="0">
                <a:solidFill>
                  <a:schemeClr val="tx1"/>
                </a:solidFill>
              </a:rPr>
            </a:br>
            <a:r>
              <a:rPr lang="en-IQ" dirty="0">
                <a:solidFill>
                  <a:schemeClr val="tx1"/>
                </a:solidFill>
              </a:rPr>
              <a:t>                              </a:t>
            </a:r>
            <a:r>
              <a:rPr lang="en-IQ" b="1" dirty="0">
                <a:solidFill>
                  <a:schemeClr val="tx1"/>
                </a:solidFill>
                <a:latin typeface="Times New Roman" panose="02020603050405020304" pitchFamily="18" charset="0"/>
                <a:cs typeface="Times New Roman" panose="02020603050405020304" pitchFamily="18" charset="0"/>
              </a:rPr>
              <a:t>Assist. Lect. Amenah M. M.</a:t>
            </a:r>
          </a:p>
        </p:txBody>
      </p:sp>
    </p:spTree>
    <p:extLst>
      <p:ext uri="{BB962C8B-B14F-4D97-AF65-F5344CB8AC3E}">
        <p14:creationId xmlns:p14="http://schemas.microsoft.com/office/powerpoint/2010/main" val="290067035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F95F0B-AC43-B343-A10C-115A7B1EFCCB}"/>
              </a:ext>
            </a:extLst>
          </p:cNvPr>
          <p:cNvSpPr>
            <a:spLocks noGrp="1"/>
          </p:cNvSpPr>
          <p:nvPr>
            <p:ph type="title"/>
          </p:nvPr>
        </p:nvSpPr>
        <p:spPr>
          <a:xfrm>
            <a:off x="1412111" y="624110"/>
            <a:ext cx="10092501" cy="1280890"/>
          </a:xfrm>
        </p:spPr>
        <p:txBody>
          <a:bodyPr>
            <a:normAutofit fontScale="90000"/>
          </a:bodyPr>
          <a:lstStyle/>
          <a:p>
            <a:pPr rtl="1"/>
            <a:br>
              <a:rPr lang="en-IQ" dirty="0"/>
            </a:br>
            <a:r>
              <a:rPr lang="en-IQ" dirty="0"/>
              <a:t> </a:t>
            </a:r>
            <a:br>
              <a:rPr lang="en-US" dirty="0"/>
            </a:br>
            <a:br>
              <a:rPr lang="en-IQ" dirty="0"/>
            </a:br>
            <a:endParaRPr lang="en-IQ" dirty="0"/>
          </a:p>
        </p:txBody>
      </p:sp>
      <p:sp>
        <p:nvSpPr>
          <p:cNvPr id="7" name="TextBox 6">
            <a:extLst>
              <a:ext uri="{FF2B5EF4-FFF2-40B4-BE49-F238E27FC236}">
                <a16:creationId xmlns:a16="http://schemas.microsoft.com/office/drawing/2014/main" id="{E2EA8E24-4BC0-D746-A704-AC5173E3F45B}"/>
              </a:ext>
            </a:extLst>
          </p:cNvPr>
          <p:cNvSpPr txBox="1"/>
          <p:nvPr/>
        </p:nvSpPr>
        <p:spPr>
          <a:xfrm>
            <a:off x="1598270" y="624110"/>
            <a:ext cx="10593730" cy="5632311"/>
          </a:xfrm>
          <a:prstGeom prst="rect">
            <a:avLst/>
          </a:prstGeom>
          <a:noFill/>
        </p:spPr>
        <p:txBody>
          <a:bodyPr wrap="square">
            <a:spAutoFit/>
          </a:bodyPr>
          <a:lstStyle/>
          <a:p>
            <a:r>
              <a:rPr lang="en-US" sz="3600" b="1" dirty="0">
                <a:solidFill>
                  <a:srgbClr val="C00000"/>
                </a:solidFill>
                <a:effectLst/>
                <a:latin typeface="Times New Roman" panose="02020603050405020304" pitchFamily="18" charset="0"/>
                <a:cs typeface="Times New Roman" panose="02020603050405020304" pitchFamily="18" charset="0"/>
              </a:rPr>
              <a:t>Core Material: </a:t>
            </a:r>
            <a:endParaRPr lang="en-US" sz="3600" b="1" dirty="0">
              <a:solidFill>
                <a:srgbClr val="C00000"/>
              </a:solidFill>
              <a:latin typeface="Times New Roman" panose="02020603050405020304" pitchFamily="18" charset="0"/>
              <a:cs typeface="Times New Roman" panose="02020603050405020304" pitchFamily="18" charset="0"/>
            </a:endParaRPr>
          </a:p>
          <a:p>
            <a:r>
              <a:rPr lang="en-US" sz="3600" b="1" dirty="0">
                <a:effectLst/>
                <a:latin typeface="Times New Roman" panose="02020603050405020304" pitchFamily="18" charset="0"/>
                <a:cs typeface="Times New Roman" panose="02020603050405020304" pitchFamily="18" charset="0"/>
              </a:rPr>
              <a:t>The material to be coated </a:t>
            </a:r>
            <a:endParaRPr lang="en-US" sz="3600" b="1" dirty="0">
              <a:latin typeface="Times New Roman" panose="02020603050405020304" pitchFamily="18" charset="0"/>
              <a:cs typeface="Times New Roman" panose="02020603050405020304" pitchFamily="18" charset="0"/>
            </a:endParaRPr>
          </a:p>
          <a:p>
            <a:pPr>
              <a:buFont typeface="Arial" panose="020B0604020202020204" pitchFamily="34" charset="0"/>
              <a:buChar char="•"/>
            </a:pPr>
            <a:r>
              <a:rPr lang="en-IQ" sz="3600" b="1" dirty="0">
                <a:effectLst/>
                <a:latin typeface="Times New Roman" panose="02020603050405020304" pitchFamily="18" charset="0"/>
                <a:cs typeface="Times New Roman" panose="02020603050405020304" pitchFamily="18" charset="0"/>
              </a:rPr>
              <a:t>  </a:t>
            </a:r>
            <a:r>
              <a:rPr lang="en-US" sz="3600" b="1" dirty="0">
                <a:effectLst/>
                <a:latin typeface="Times New Roman" panose="02020603050405020304" pitchFamily="18" charset="0"/>
                <a:cs typeface="Times New Roman" panose="02020603050405020304" pitchFamily="18" charset="0"/>
              </a:rPr>
              <a:t>It may be liquid or solid </a:t>
            </a:r>
          </a:p>
          <a:p>
            <a:pPr>
              <a:buFont typeface="Arial" panose="020B0604020202020204" pitchFamily="34" charset="0"/>
              <a:buChar char="•"/>
            </a:pPr>
            <a:r>
              <a:rPr lang="en-US" sz="3600" b="1" dirty="0">
                <a:effectLst/>
                <a:latin typeface="Times New Roman" panose="02020603050405020304" pitchFamily="18" charset="0"/>
                <a:cs typeface="Times New Roman" panose="02020603050405020304" pitchFamily="18" charset="0"/>
              </a:rPr>
              <a:t>  Liquid core may be dissolved or dispersed material</a:t>
            </a:r>
          </a:p>
          <a:p>
            <a:r>
              <a:rPr lang="en-US" sz="3600" b="1" dirty="0">
                <a:effectLst/>
                <a:latin typeface="Times New Roman" panose="02020603050405020304" pitchFamily="18" charset="0"/>
                <a:cs typeface="Times New Roman" panose="02020603050405020304" pitchFamily="18" charset="0"/>
              </a:rPr>
              <a:t> </a:t>
            </a:r>
          </a:p>
          <a:p>
            <a:r>
              <a:rPr lang="en-IQ" sz="3600" b="1" dirty="0">
                <a:effectLst/>
                <a:latin typeface="Times New Roman" panose="02020603050405020304" pitchFamily="18" charset="0"/>
                <a:cs typeface="Times New Roman" panose="02020603050405020304" pitchFamily="18" charset="0"/>
              </a:rPr>
              <a:t>  </a:t>
            </a:r>
            <a:r>
              <a:rPr lang="en-US" sz="3600" b="1" dirty="0">
                <a:solidFill>
                  <a:srgbClr val="C00000"/>
                </a:solidFill>
                <a:effectLst/>
                <a:latin typeface="Times New Roman" panose="02020603050405020304" pitchFamily="18" charset="0"/>
                <a:cs typeface="Times New Roman" panose="02020603050405020304" pitchFamily="18" charset="0"/>
              </a:rPr>
              <a:t>Composition of coating material: </a:t>
            </a:r>
          </a:p>
          <a:p>
            <a:pPr>
              <a:buFont typeface="Arial" panose="020B0604020202020204" pitchFamily="34" charset="0"/>
              <a:buChar char="•"/>
            </a:pPr>
            <a:r>
              <a:rPr lang="en-IQ" sz="3600" b="1" dirty="0">
                <a:effectLst/>
                <a:latin typeface="Times New Roman" panose="02020603050405020304" pitchFamily="18" charset="0"/>
                <a:cs typeface="Times New Roman" panose="02020603050405020304" pitchFamily="18" charset="0"/>
              </a:rPr>
              <a:t> </a:t>
            </a:r>
            <a:r>
              <a:rPr lang="en-US" sz="3600" b="1" dirty="0">
                <a:effectLst/>
                <a:latin typeface="Times New Roman" panose="02020603050405020304" pitchFamily="18" charset="0"/>
                <a:cs typeface="Times New Roman" panose="02020603050405020304" pitchFamily="18" charset="0"/>
              </a:rPr>
              <a:t>Drug or active constituent </a:t>
            </a:r>
          </a:p>
          <a:p>
            <a:pPr>
              <a:buFont typeface="Arial" panose="020B0604020202020204" pitchFamily="34" charset="0"/>
              <a:buChar char="•"/>
            </a:pPr>
            <a:r>
              <a:rPr lang="en-US" sz="3600" b="1" dirty="0">
                <a:effectLst/>
                <a:latin typeface="Times New Roman" panose="02020603050405020304" pitchFamily="18" charset="0"/>
                <a:cs typeface="Times New Roman" panose="02020603050405020304" pitchFamily="18" charset="0"/>
              </a:rPr>
              <a:t> Additive like diluents </a:t>
            </a:r>
          </a:p>
          <a:p>
            <a:pPr>
              <a:buFont typeface="Arial" panose="020B0604020202020204" pitchFamily="34" charset="0"/>
              <a:buChar char="•"/>
            </a:pPr>
            <a:r>
              <a:rPr lang="en-US" sz="3600" b="1" dirty="0">
                <a:effectLst/>
                <a:latin typeface="Times New Roman" panose="02020603050405020304" pitchFamily="18" charset="0"/>
                <a:cs typeface="Times New Roman" panose="02020603050405020304" pitchFamily="18" charset="0"/>
              </a:rPr>
              <a:t> Stabilizers </a:t>
            </a:r>
          </a:p>
          <a:p>
            <a:pPr>
              <a:buFont typeface="Arial" panose="020B0604020202020204" pitchFamily="34" charset="0"/>
              <a:buChar char="•"/>
            </a:pPr>
            <a:r>
              <a:rPr lang="en-IQ" sz="3600" b="1" dirty="0">
                <a:effectLst/>
                <a:latin typeface="Times New Roman" panose="02020603050405020304" pitchFamily="18" charset="0"/>
                <a:cs typeface="Times New Roman" panose="02020603050405020304" pitchFamily="18" charset="0"/>
              </a:rPr>
              <a:t> </a:t>
            </a:r>
            <a:r>
              <a:rPr lang="en-US" sz="3600" b="1" dirty="0">
                <a:effectLst/>
                <a:latin typeface="Times New Roman" panose="02020603050405020304" pitchFamily="18" charset="0"/>
                <a:cs typeface="Times New Roman" panose="02020603050405020304" pitchFamily="18" charset="0"/>
              </a:rPr>
              <a:t>Release rate enhancers </a:t>
            </a:r>
          </a:p>
        </p:txBody>
      </p:sp>
    </p:spTree>
    <p:extLst>
      <p:ext uri="{BB962C8B-B14F-4D97-AF65-F5344CB8AC3E}">
        <p14:creationId xmlns:p14="http://schemas.microsoft.com/office/powerpoint/2010/main" val="38494809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2D76F4E5-1BEB-2B40-B35D-5320B2B1274E}"/>
              </a:ext>
            </a:extLst>
          </p:cNvPr>
          <p:cNvSpPr>
            <a:spLocks noGrp="1"/>
          </p:cNvSpPr>
          <p:nvPr>
            <p:ph type="title"/>
          </p:nvPr>
        </p:nvSpPr>
        <p:spPr>
          <a:xfrm>
            <a:off x="1485420" y="185195"/>
            <a:ext cx="10706580" cy="1280890"/>
          </a:xfrm>
        </p:spPr>
        <p:txBody>
          <a:bodyPr>
            <a:normAutofit fontScale="90000"/>
          </a:bodyPr>
          <a:lstStyle/>
          <a:p>
            <a:pPr>
              <a:lnSpc>
                <a:spcPct val="150000"/>
              </a:lnSpc>
            </a:pPr>
            <a:r>
              <a:rPr lang="en-US" sz="4000" b="1" dirty="0">
                <a:solidFill>
                  <a:srgbClr val="C00000"/>
                </a:solidFill>
                <a:latin typeface="Times New Roman" panose="02020603050405020304" pitchFamily="18" charset="0"/>
                <a:cs typeface="Times New Roman" panose="02020603050405020304" pitchFamily="18" charset="0"/>
              </a:rPr>
              <a:t>Coating Material: </a:t>
            </a:r>
            <a:r>
              <a:rPr lang="en-US" sz="4000" b="1" dirty="0">
                <a:solidFill>
                  <a:schemeClr val="tx1"/>
                </a:solidFill>
                <a:latin typeface="Times New Roman" panose="02020603050405020304" pitchFamily="18" charset="0"/>
                <a:cs typeface="Times New Roman" panose="02020603050405020304" pitchFamily="18" charset="0"/>
              </a:rPr>
              <a:t>Inert substance which coats on core with  desired thickness </a:t>
            </a:r>
            <a:br>
              <a:rPr lang="en-US" sz="4000" b="1" dirty="0">
                <a:solidFill>
                  <a:schemeClr val="tx1"/>
                </a:solidFill>
                <a:latin typeface="Times New Roman" panose="02020603050405020304" pitchFamily="18" charset="0"/>
                <a:cs typeface="Times New Roman" panose="02020603050405020304" pitchFamily="18" charset="0"/>
              </a:rPr>
            </a:br>
            <a:r>
              <a:rPr lang="en-US" sz="4000" b="1" dirty="0">
                <a:solidFill>
                  <a:schemeClr val="tx1"/>
                </a:solidFill>
                <a:latin typeface="Times New Roman" panose="02020603050405020304" pitchFamily="18" charset="0"/>
                <a:cs typeface="Times New Roman" panose="02020603050405020304" pitchFamily="18" charset="0"/>
              </a:rPr>
              <a:t>-</a:t>
            </a:r>
            <a:r>
              <a:rPr lang="en-IQ" sz="4000" b="1" dirty="0">
                <a:solidFill>
                  <a:schemeClr val="tx1"/>
                </a:solidFill>
                <a:latin typeface="Times New Roman" panose="02020603050405020304" pitchFamily="18" charset="0"/>
                <a:cs typeface="Times New Roman" panose="02020603050405020304" pitchFamily="18" charset="0"/>
              </a:rPr>
              <a:t>  </a:t>
            </a:r>
            <a:r>
              <a:rPr lang="en-US" sz="4000" b="1" dirty="0">
                <a:solidFill>
                  <a:schemeClr val="tx1"/>
                </a:solidFill>
                <a:latin typeface="Times New Roman" panose="02020603050405020304" pitchFamily="18" charset="0"/>
                <a:cs typeface="Times New Roman" panose="02020603050405020304" pitchFamily="18" charset="0"/>
              </a:rPr>
              <a:t>Compatible with the core material. </a:t>
            </a:r>
            <a:br>
              <a:rPr lang="en-US" sz="4000" b="1" dirty="0">
                <a:solidFill>
                  <a:schemeClr val="tx1"/>
                </a:solidFill>
                <a:latin typeface="Times New Roman" panose="02020603050405020304" pitchFamily="18" charset="0"/>
                <a:cs typeface="Times New Roman" panose="02020603050405020304" pitchFamily="18" charset="0"/>
              </a:rPr>
            </a:br>
            <a:r>
              <a:rPr lang="en-IQ" sz="4000" b="1" dirty="0">
                <a:solidFill>
                  <a:schemeClr val="tx1"/>
                </a:solidFill>
                <a:latin typeface="Times New Roman" panose="02020603050405020304" pitchFamily="18" charset="0"/>
                <a:cs typeface="Times New Roman" panose="02020603050405020304" pitchFamily="18" charset="0"/>
              </a:rPr>
              <a:t>- </a:t>
            </a:r>
            <a:r>
              <a:rPr lang="en-US" sz="4000" b="1" dirty="0">
                <a:solidFill>
                  <a:schemeClr val="tx1"/>
                </a:solidFill>
                <a:latin typeface="Times New Roman" panose="02020603050405020304" pitchFamily="18" charset="0"/>
                <a:cs typeface="Times New Roman" panose="02020603050405020304" pitchFamily="18" charset="0"/>
              </a:rPr>
              <a:t>Stabilization of core material. </a:t>
            </a:r>
            <a:br>
              <a:rPr lang="en-US" sz="4000" b="1" dirty="0">
                <a:solidFill>
                  <a:schemeClr val="tx1"/>
                </a:solidFill>
                <a:latin typeface="Times New Roman" panose="02020603050405020304" pitchFamily="18" charset="0"/>
                <a:cs typeface="Times New Roman" panose="02020603050405020304" pitchFamily="18" charset="0"/>
              </a:rPr>
            </a:br>
            <a:r>
              <a:rPr lang="en-US" sz="4000" b="1" dirty="0">
                <a:solidFill>
                  <a:schemeClr val="tx1"/>
                </a:solidFill>
                <a:latin typeface="Times New Roman" panose="02020603050405020304" pitchFamily="18" charset="0"/>
                <a:cs typeface="Times New Roman" panose="02020603050405020304" pitchFamily="18" charset="0"/>
              </a:rPr>
              <a:t>-</a:t>
            </a:r>
            <a:r>
              <a:rPr lang="en-IQ" sz="4000" b="1" dirty="0">
                <a:solidFill>
                  <a:schemeClr val="tx1"/>
                </a:solidFill>
                <a:latin typeface="Times New Roman" panose="02020603050405020304" pitchFamily="18" charset="0"/>
                <a:cs typeface="Times New Roman" panose="02020603050405020304" pitchFamily="18" charset="0"/>
              </a:rPr>
              <a:t>  </a:t>
            </a:r>
            <a:r>
              <a:rPr lang="en-US" sz="4000" b="1" dirty="0">
                <a:solidFill>
                  <a:schemeClr val="tx1"/>
                </a:solidFill>
                <a:latin typeface="Times New Roman" panose="02020603050405020304" pitchFamily="18" charset="0"/>
                <a:cs typeface="Times New Roman" panose="02020603050405020304" pitchFamily="18" charset="0"/>
              </a:rPr>
              <a:t>Inert toward active ingredients. </a:t>
            </a:r>
            <a:br>
              <a:rPr lang="en-US" sz="4000" b="1" dirty="0">
                <a:solidFill>
                  <a:schemeClr val="tx1"/>
                </a:solidFill>
                <a:latin typeface="Times New Roman" panose="02020603050405020304" pitchFamily="18" charset="0"/>
                <a:cs typeface="Times New Roman" panose="02020603050405020304" pitchFamily="18" charset="0"/>
              </a:rPr>
            </a:br>
            <a:r>
              <a:rPr lang="en-US" sz="4000" b="1" dirty="0">
                <a:solidFill>
                  <a:schemeClr val="tx1"/>
                </a:solidFill>
                <a:latin typeface="Times New Roman" panose="02020603050405020304" pitchFamily="18" charset="0"/>
                <a:cs typeface="Times New Roman" panose="02020603050405020304" pitchFamily="18" charset="0"/>
              </a:rPr>
              <a:t>-</a:t>
            </a:r>
            <a:r>
              <a:rPr lang="en-IQ" sz="4000" b="1" dirty="0">
                <a:solidFill>
                  <a:schemeClr val="tx1"/>
                </a:solidFill>
                <a:latin typeface="Times New Roman" panose="02020603050405020304" pitchFamily="18" charset="0"/>
                <a:cs typeface="Times New Roman" panose="02020603050405020304" pitchFamily="18" charset="0"/>
              </a:rPr>
              <a:t>  </a:t>
            </a:r>
            <a:r>
              <a:rPr lang="en-US" sz="4000" b="1" dirty="0">
                <a:solidFill>
                  <a:schemeClr val="tx1"/>
                </a:solidFill>
                <a:latin typeface="Times New Roman" panose="02020603050405020304" pitchFamily="18" charset="0"/>
                <a:cs typeface="Times New Roman" panose="02020603050405020304" pitchFamily="18" charset="0"/>
              </a:rPr>
              <a:t>Controlled release under specific conditions. </a:t>
            </a:r>
            <a:br>
              <a:rPr lang="en-US" sz="4000" b="1" dirty="0">
                <a:solidFill>
                  <a:schemeClr val="tx1"/>
                </a:solidFill>
                <a:latin typeface="Times New Roman" panose="02020603050405020304" pitchFamily="18" charset="0"/>
                <a:cs typeface="Times New Roman" panose="02020603050405020304" pitchFamily="18" charset="0"/>
              </a:rPr>
            </a:br>
            <a:r>
              <a:rPr lang="en-US" sz="4000" b="1" dirty="0">
                <a:solidFill>
                  <a:schemeClr val="tx1"/>
                </a:solidFill>
                <a:latin typeface="Times New Roman" panose="02020603050405020304" pitchFamily="18" charset="0"/>
                <a:cs typeface="Times New Roman" panose="02020603050405020304" pitchFamily="18" charset="0"/>
              </a:rPr>
              <a:t>-</a:t>
            </a:r>
            <a:r>
              <a:rPr lang="en-IQ" sz="4000" b="1" dirty="0">
                <a:solidFill>
                  <a:schemeClr val="tx1"/>
                </a:solidFill>
                <a:latin typeface="Times New Roman" panose="02020603050405020304" pitchFamily="18" charset="0"/>
                <a:cs typeface="Times New Roman" panose="02020603050405020304" pitchFamily="18" charset="0"/>
              </a:rPr>
              <a:t>  </a:t>
            </a:r>
            <a:r>
              <a:rPr lang="en-US" sz="4000" b="1" dirty="0">
                <a:solidFill>
                  <a:schemeClr val="tx1"/>
                </a:solidFill>
                <a:latin typeface="Times New Roman" panose="02020603050405020304" pitchFamily="18" charset="0"/>
                <a:cs typeface="Times New Roman" panose="02020603050405020304" pitchFamily="18" charset="0"/>
              </a:rPr>
              <a:t>The coating can be flexible, brittle, hard, thin etc. </a:t>
            </a:r>
            <a:br>
              <a:rPr lang="en-US" sz="4000" b="1" dirty="0">
                <a:solidFill>
                  <a:schemeClr val="tx1"/>
                </a:solidFill>
                <a:latin typeface="Times New Roman" panose="02020603050405020304" pitchFamily="18" charset="0"/>
                <a:cs typeface="Times New Roman" panose="02020603050405020304" pitchFamily="18" charset="0"/>
              </a:rPr>
            </a:br>
            <a:r>
              <a:rPr lang="en-US" sz="4000" b="1" dirty="0">
                <a:solidFill>
                  <a:schemeClr val="tx1"/>
                </a:solidFill>
                <a:latin typeface="Times New Roman" panose="02020603050405020304" pitchFamily="18" charset="0"/>
                <a:cs typeface="Times New Roman" panose="02020603050405020304" pitchFamily="18" charset="0"/>
              </a:rPr>
              <a:t>-</a:t>
            </a:r>
            <a:r>
              <a:rPr lang="en-IQ" sz="4000" b="1" dirty="0">
                <a:solidFill>
                  <a:schemeClr val="tx1"/>
                </a:solidFill>
                <a:latin typeface="Times New Roman" panose="02020603050405020304" pitchFamily="18" charset="0"/>
                <a:cs typeface="Times New Roman" panose="02020603050405020304" pitchFamily="18" charset="0"/>
              </a:rPr>
              <a:t>  </a:t>
            </a:r>
            <a:r>
              <a:rPr lang="en-US" sz="4000" b="1" dirty="0">
                <a:solidFill>
                  <a:schemeClr val="tx1"/>
                </a:solidFill>
                <a:latin typeface="Times New Roman" panose="02020603050405020304" pitchFamily="18" charset="0"/>
                <a:cs typeface="Times New Roman" panose="02020603050405020304" pitchFamily="18" charset="0"/>
              </a:rPr>
              <a:t>Abundantly and cheaply available. </a:t>
            </a:r>
            <a:br>
              <a:rPr lang="en-US" sz="4000" b="1" dirty="0">
                <a:latin typeface="Times New Roman" panose="02020603050405020304" pitchFamily="18" charset="0"/>
                <a:cs typeface="Times New Roman" panose="02020603050405020304" pitchFamily="18" charset="0"/>
              </a:rPr>
            </a:br>
            <a:r>
              <a:rPr lang="en-IQ" dirty="0">
                <a:latin typeface="Times New Roman" panose="02020603050405020304" pitchFamily="18" charset="0"/>
                <a:cs typeface="Times New Roman" panose="02020603050405020304" pitchFamily="18" charset="0"/>
              </a:rPr>
              <a:t>  </a:t>
            </a:r>
            <a:br>
              <a:rPr lang="en-US" dirty="0"/>
            </a:br>
            <a:endParaRPr lang="en-IQ" dirty="0"/>
          </a:p>
        </p:txBody>
      </p:sp>
    </p:spTree>
    <p:extLst>
      <p:ext uri="{BB962C8B-B14F-4D97-AF65-F5344CB8AC3E}">
        <p14:creationId xmlns:p14="http://schemas.microsoft.com/office/powerpoint/2010/main" val="323260355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79B41F8-2CD2-B343-8688-BCE185370258}"/>
              </a:ext>
            </a:extLst>
          </p:cNvPr>
          <p:cNvSpPr>
            <a:spLocks noGrp="1"/>
          </p:cNvSpPr>
          <p:nvPr>
            <p:ph type="title"/>
          </p:nvPr>
        </p:nvSpPr>
        <p:spPr>
          <a:xfrm>
            <a:off x="1840570" y="635685"/>
            <a:ext cx="9039633" cy="1280890"/>
          </a:xfrm>
        </p:spPr>
        <p:txBody>
          <a:bodyPr>
            <a:normAutofit fontScale="90000"/>
          </a:bodyPr>
          <a:lstStyle/>
          <a:p>
            <a:pPr algn="just">
              <a:lnSpc>
                <a:spcPct val="150000"/>
              </a:lnSpc>
            </a:pPr>
            <a:r>
              <a:rPr lang="en-US" sz="4000" b="1" dirty="0">
                <a:solidFill>
                  <a:schemeClr val="tx1"/>
                </a:solidFill>
                <a:latin typeface="Times New Roman" panose="02020603050405020304" pitchFamily="18" charset="0"/>
                <a:cs typeface="Times New Roman" panose="02020603050405020304" pitchFamily="18" charset="0"/>
              </a:rPr>
              <a:t>Typical coating properties such as </a:t>
            </a:r>
            <a:r>
              <a:rPr lang="en-US" sz="4000" b="1" dirty="0">
                <a:solidFill>
                  <a:srgbClr val="C00000"/>
                </a:solidFill>
                <a:latin typeface="Times New Roman" panose="02020603050405020304" pitchFamily="18" charset="0"/>
                <a:cs typeface="Times New Roman" panose="02020603050405020304" pitchFamily="18" charset="0"/>
              </a:rPr>
              <a:t>cohesiveness</a:t>
            </a:r>
            <a:r>
              <a:rPr lang="en-US" sz="4000" b="1" dirty="0">
                <a:latin typeface="Times New Roman" panose="02020603050405020304" pitchFamily="18" charset="0"/>
                <a:cs typeface="Times New Roman" panose="02020603050405020304" pitchFamily="18" charset="0"/>
              </a:rPr>
              <a:t>, </a:t>
            </a:r>
            <a:r>
              <a:rPr lang="en-US" sz="4000" b="1" dirty="0">
                <a:solidFill>
                  <a:srgbClr val="C00000"/>
                </a:solidFill>
                <a:latin typeface="Times New Roman" panose="02020603050405020304" pitchFamily="18" charset="0"/>
                <a:cs typeface="Times New Roman" panose="02020603050405020304" pitchFamily="18" charset="0"/>
              </a:rPr>
              <a:t>permeability</a:t>
            </a:r>
            <a:r>
              <a:rPr lang="en-US" sz="4000" b="1" dirty="0">
                <a:latin typeface="Times New Roman" panose="02020603050405020304" pitchFamily="18" charset="0"/>
                <a:cs typeface="Times New Roman" panose="02020603050405020304" pitchFamily="18" charset="0"/>
              </a:rPr>
              <a:t>, </a:t>
            </a:r>
            <a:r>
              <a:rPr lang="en-US" sz="4000" b="1" dirty="0">
                <a:solidFill>
                  <a:srgbClr val="C00000"/>
                </a:solidFill>
                <a:latin typeface="Times New Roman" panose="02020603050405020304" pitchFamily="18" charset="0"/>
                <a:cs typeface="Times New Roman" panose="02020603050405020304" pitchFamily="18" charset="0"/>
              </a:rPr>
              <a:t>moisture sorption</a:t>
            </a:r>
            <a:r>
              <a:rPr lang="en-US" sz="4000" b="1" dirty="0">
                <a:latin typeface="Times New Roman" panose="02020603050405020304" pitchFamily="18" charset="0"/>
                <a:cs typeface="Times New Roman" panose="02020603050405020304" pitchFamily="18" charset="0"/>
              </a:rPr>
              <a:t>, </a:t>
            </a:r>
            <a:r>
              <a:rPr lang="en-US" sz="4000" b="1" dirty="0">
                <a:solidFill>
                  <a:srgbClr val="C00000"/>
                </a:solidFill>
                <a:latin typeface="Times New Roman" panose="02020603050405020304" pitchFamily="18" charset="0"/>
                <a:cs typeface="Times New Roman" panose="02020603050405020304" pitchFamily="18" charset="0"/>
              </a:rPr>
              <a:t>solubility</a:t>
            </a:r>
            <a:r>
              <a:rPr lang="en-US" sz="4000" b="1" dirty="0">
                <a:latin typeface="Times New Roman" panose="02020603050405020304" pitchFamily="18" charset="0"/>
                <a:cs typeface="Times New Roman" panose="02020603050405020304" pitchFamily="18" charset="0"/>
              </a:rPr>
              <a:t>, </a:t>
            </a:r>
            <a:r>
              <a:rPr lang="en-US" sz="4000" b="1" dirty="0">
                <a:solidFill>
                  <a:srgbClr val="C00000"/>
                </a:solidFill>
                <a:latin typeface="Times New Roman" panose="02020603050405020304" pitchFamily="18" charset="0"/>
                <a:cs typeface="Times New Roman" panose="02020603050405020304" pitchFamily="18" charset="0"/>
              </a:rPr>
              <a:t>stability</a:t>
            </a:r>
            <a:r>
              <a:rPr lang="en-US" sz="4000" b="1" dirty="0">
                <a:latin typeface="Times New Roman" panose="02020603050405020304" pitchFamily="18" charset="0"/>
                <a:cs typeface="Times New Roman" panose="02020603050405020304" pitchFamily="18" charset="0"/>
              </a:rPr>
              <a:t>, </a:t>
            </a:r>
            <a:r>
              <a:rPr lang="en-US" sz="4000" b="1" dirty="0">
                <a:solidFill>
                  <a:schemeClr val="tx1"/>
                </a:solidFill>
                <a:latin typeface="Times New Roman" panose="02020603050405020304" pitchFamily="18" charset="0"/>
                <a:cs typeface="Times New Roman" panose="02020603050405020304" pitchFamily="18" charset="0"/>
              </a:rPr>
              <a:t>and</a:t>
            </a:r>
            <a:r>
              <a:rPr lang="en-US" sz="4000" b="1" dirty="0">
                <a:latin typeface="Times New Roman" panose="02020603050405020304" pitchFamily="18" charset="0"/>
                <a:cs typeface="Times New Roman" panose="02020603050405020304" pitchFamily="18" charset="0"/>
              </a:rPr>
              <a:t> </a:t>
            </a:r>
            <a:r>
              <a:rPr lang="en-US" sz="4000" b="1" dirty="0">
                <a:solidFill>
                  <a:srgbClr val="C00000"/>
                </a:solidFill>
                <a:latin typeface="Times New Roman" panose="02020603050405020304" pitchFamily="18" charset="0"/>
                <a:cs typeface="Times New Roman" panose="02020603050405020304" pitchFamily="18" charset="0"/>
              </a:rPr>
              <a:t>clarity</a:t>
            </a:r>
            <a:r>
              <a:rPr lang="en-US" sz="4000" b="1" dirty="0">
                <a:latin typeface="Times New Roman" panose="02020603050405020304" pitchFamily="18" charset="0"/>
                <a:cs typeface="Times New Roman" panose="02020603050405020304" pitchFamily="18" charset="0"/>
              </a:rPr>
              <a:t> </a:t>
            </a:r>
            <a:r>
              <a:rPr lang="en-US" sz="4000" b="1" dirty="0">
                <a:solidFill>
                  <a:schemeClr val="tx1"/>
                </a:solidFill>
                <a:latin typeface="Times New Roman" panose="02020603050405020304" pitchFamily="18" charset="0"/>
                <a:cs typeface="Times New Roman" panose="02020603050405020304" pitchFamily="18" charset="0"/>
              </a:rPr>
              <a:t>must be considered in the selection of the proper microcapsule coating material.</a:t>
            </a:r>
            <a:br>
              <a:rPr lang="en-US" dirty="0">
                <a:solidFill>
                  <a:schemeClr val="tx1"/>
                </a:solidFill>
              </a:rPr>
            </a:br>
            <a:endParaRPr lang="en-IQ" dirty="0">
              <a:solidFill>
                <a:schemeClr val="tx1"/>
              </a:solidFill>
            </a:endParaRPr>
          </a:p>
        </p:txBody>
      </p:sp>
    </p:spTree>
    <p:extLst>
      <p:ext uri="{BB962C8B-B14F-4D97-AF65-F5344CB8AC3E}">
        <p14:creationId xmlns:p14="http://schemas.microsoft.com/office/powerpoint/2010/main" val="72828591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6455CB-1C16-E948-A398-F023251104FA}"/>
              </a:ext>
            </a:extLst>
          </p:cNvPr>
          <p:cNvSpPr>
            <a:spLocks noGrp="1"/>
          </p:cNvSpPr>
          <p:nvPr>
            <p:ph type="title"/>
          </p:nvPr>
        </p:nvSpPr>
        <p:spPr>
          <a:xfrm>
            <a:off x="1481754" y="1133396"/>
            <a:ext cx="10150803" cy="1280890"/>
          </a:xfrm>
        </p:spPr>
        <p:txBody>
          <a:bodyPr>
            <a:normAutofit fontScale="90000"/>
          </a:bodyPr>
          <a:lstStyle/>
          <a:p>
            <a:pPr>
              <a:lnSpc>
                <a:spcPct val="150000"/>
              </a:lnSpc>
            </a:pPr>
            <a:r>
              <a:rPr lang="en-US" sz="4000" b="1" u="sng" dirty="0">
                <a:solidFill>
                  <a:srgbClr val="C00000"/>
                </a:solidFill>
                <a:latin typeface="Times New Roman" panose="02020603050405020304" pitchFamily="18" charset="0"/>
                <a:cs typeface="Times New Roman" panose="02020603050405020304" pitchFamily="18" charset="0"/>
              </a:rPr>
              <a:t>Examples of Coating materials: </a:t>
            </a:r>
            <a:br>
              <a:rPr lang="en-US" b="1" dirty="0">
                <a:latin typeface="Times New Roman" panose="02020603050405020304" pitchFamily="18" charset="0"/>
                <a:cs typeface="Times New Roman" panose="02020603050405020304" pitchFamily="18" charset="0"/>
              </a:rPr>
            </a:br>
            <a:r>
              <a:rPr lang="en-US" b="1" dirty="0">
                <a:solidFill>
                  <a:srgbClr val="C00000"/>
                </a:solidFill>
                <a:latin typeface="Times New Roman" panose="02020603050405020304" pitchFamily="18" charset="0"/>
                <a:cs typeface="Times New Roman" panose="02020603050405020304" pitchFamily="18" charset="0"/>
              </a:rPr>
              <a:t>1. Water soluble resins:</a:t>
            </a:r>
            <a:r>
              <a:rPr lang="en-US" b="1" dirty="0">
                <a:latin typeface="Times New Roman" panose="02020603050405020304" pitchFamily="18" charset="0"/>
                <a:cs typeface="Times New Roman" panose="02020603050405020304" pitchFamily="18" charset="0"/>
              </a:rPr>
              <a:t> </a:t>
            </a:r>
            <a:r>
              <a:rPr lang="en-US" b="1" dirty="0">
                <a:solidFill>
                  <a:schemeClr val="tx1"/>
                </a:solidFill>
                <a:latin typeface="Times New Roman" panose="02020603050405020304" pitchFamily="18" charset="0"/>
                <a:cs typeface="Times New Roman" panose="02020603050405020304" pitchFamily="18" charset="0"/>
              </a:rPr>
              <a:t>Gelatin, Gum Arabic, Starch, Polyvinylpyrrolidone, Carboxymethylcellulose, Hydroxyethylcellulose, Methylcellulose, Arabinogalactan, Polyvinyl alcohol, Polyacrylic acid. </a:t>
            </a:r>
            <a:br>
              <a:rPr lang="en-US" dirty="0"/>
            </a:br>
            <a:br>
              <a:rPr lang="en-US" dirty="0"/>
            </a:br>
            <a:endParaRPr lang="en-IQ" dirty="0"/>
          </a:p>
        </p:txBody>
      </p:sp>
    </p:spTree>
    <p:extLst>
      <p:ext uri="{BB962C8B-B14F-4D97-AF65-F5344CB8AC3E}">
        <p14:creationId xmlns:p14="http://schemas.microsoft.com/office/powerpoint/2010/main" val="240186676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A27FF0B-6F1B-774D-A211-E0B09599AD71}"/>
              </a:ext>
            </a:extLst>
          </p:cNvPr>
          <p:cNvSpPr>
            <a:spLocks noGrp="1"/>
          </p:cNvSpPr>
          <p:nvPr>
            <p:ph type="title"/>
          </p:nvPr>
        </p:nvSpPr>
        <p:spPr>
          <a:xfrm>
            <a:off x="891252" y="11575"/>
            <a:ext cx="11458936" cy="1280890"/>
          </a:xfrm>
        </p:spPr>
        <p:txBody>
          <a:bodyPr>
            <a:normAutofit fontScale="90000"/>
          </a:bodyPr>
          <a:lstStyle/>
          <a:p>
            <a:pPr>
              <a:lnSpc>
                <a:spcPct val="150000"/>
              </a:lnSpc>
            </a:pPr>
            <a:r>
              <a:rPr lang="en-US" sz="4000" b="1" dirty="0">
                <a:solidFill>
                  <a:srgbClr val="C00000"/>
                </a:solidFill>
                <a:latin typeface="Times New Roman" panose="02020603050405020304" pitchFamily="18" charset="0"/>
                <a:cs typeface="Times New Roman" panose="02020603050405020304" pitchFamily="18" charset="0"/>
              </a:rPr>
              <a:t>2.Water insoluble resins: </a:t>
            </a:r>
            <a:r>
              <a:rPr lang="en-US" sz="4000" b="1" dirty="0">
                <a:solidFill>
                  <a:schemeClr val="tx1"/>
                </a:solidFill>
                <a:latin typeface="Times New Roman" panose="02020603050405020304" pitchFamily="18" charset="0"/>
                <a:cs typeface="Times New Roman" panose="02020603050405020304" pitchFamily="18" charset="0"/>
              </a:rPr>
              <a:t>Ethylcellulose, Polyethylene, Polymethacrylate, Polyamide (Nylon), Poly (Ethylene Vinyl acetate), </a:t>
            </a:r>
            <a:br>
              <a:rPr lang="en-US" sz="4000" b="1" dirty="0">
                <a:solidFill>
                  <a:schemeClr val="tx1"/>
                </a:solidFill>
                <a:latin typeface="Times New Roman" panose="02020603050405020304" pitchFamily="18" charset="0"/>
                <a:cs typeface="Times New Roman" panose="02020603050405020304" pitchFamily="18" charset="0"/>
              </a:rPr>
            </a:br>
            <a:r>
              <a:rPr lang="en-US" sz="4000" b="1" dirty="0">
                <a:solidFill>
                  <a:schemeClr val="tx1"/>
                </a:solidFill>
                <a:latin typeface="Times New Roman" panose="02020603050405020304" pitchFamily="18" charset="0"/>
                <a:cs typeface="Times New Roman" panose="02020603050405020304" pitchFamily="18" charset="0"/>
              </a:rPr>
              <a:t>cellulose nitrate, Silicones, Poly lactideco glycolide. </a:t>
            </a:r>
            <a:br>
              <a:rPr lang="en-US" sz="4000" b="1" dirty="0">
                <a:latin typeface="Times New Roman" panose="02020603050405020304" pitchFamily="18" charset="0"/>
                <a:cs typeface="Times New Roman" panose="02020603050405020304" pitchFamily="18" charset="0"/>
              </a:rPr>
            </a:br>
            <a:r>
              <a:rPr lang="en-US" sz="4000" b="1" dirty="0">
                <a:solidFill>
                  <a:srgbClr val="C00000"/>
                </a:solidFill>
                <a:latin typeface="Times New Roman" panose="02020603050405020304" pitchFamily="18" charset="0"/>
                <a:cs typeface="Times New Roman" panose="02020603050405020304" pitchFamily="18" charset="0"/>
              </a:rPr>
              <a:t>3.Waxes and lipids: </a:t>
            </a:r>
            <a:r>
              <a:rPr lang="en-US" sz="4000" b="1" dirty="0">
                <a:solidFill>
                  <a:schemeClr val="tx1"/>
                </a:solidFill>
                <a:latin typeface="Times New Roman" panose="02020603050405020304" pitchFamily="18" charset="0"/>
                <a:cs typeface="Times New Roman" panose="02020603050405020304" pitchFamily="18" charset="0"/>
              </a:rPr>
              <a:t>Paraffin, Carnauba, Spermaceti, Beeswax, Stearic acid, Stearyl alcohol, Glyceryl stearates. </a:t>
            </a:r>
            <a:br>
              <a:rPr lang="en-US" sz="4000" b="1" dirty="0">
                <a:latin typeface="Times New Roman" panose="02020603050405020304" pitchFamily="18" charset="0"/>
                <a:cs typeface="Times New Roman" panose="02020603050405020304" pitchFamily="18" charset="0"/>
              </a:rPr>
            </a:br>
            <a:r>
              <a:rPr lang="en-US" sz="4000" b="1" dirty="0">
                <a:solidFill>
                  <a:srgbClr val="C00000"/>
                </a:solidFill>
                <a:latin typeface="Times New Roman" panose="02020603050405020304" pitchFamily="18" charset="0"/>
                <a:cs typeface="Times New Roman" panose="02020603050405020304" pitchFamily="18" charset="0"/>
              </a:rPr>
              <a:t>4.Enteric resins: </a:t>
            </a:r>
            <a:r>
              <a:rPr lang="en-US" sz="4000" b="1" dirty="0">
                <a:solidFill>
                  <a:schemeClr val="tx1"/>
                </a:solidFill>
                <a:latin typeface="Times New Roman" panose="02020603050405020304" pitchFamily="18" charset="0"/>
                <a:cs typeface="Times New Roman" panose="02020603050405020304" pitchFamily="18" charset="0"/>
              </a:rPr>
              <a:t>Shellac, Cellulose acetate phthalate, Zein. </a:t>
            </a:r>
            <a:br>
              <a:rPr lang="en-US" dirty="0">
                <a:solidFill>
                  <a:schemeClr val="tx1"/>
                </a:solidFill>
              </a:rPr>
            </a:br>
            <a:endParaRPr lang="en-IQ" dirty="0">
              <a:solidFill>
                <a:schemeClr val="tx1"/>
              </a:solidFill>
            </a:endParaRPr>
          </a:p>
        </p:txBody>
      </p:sp>
    </p:spTree>
    <p:extLst>
      <p:ext uri="{BB962C8B-B14F-4D97-AF65-F5344CB8AC3E}">
        <p14:creationId xmlns:p14="http://schemas.microsoft.com/office/powerpoint/2010/main" val="421891125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B68D8842-03F6-CF42-84F9-4BA42F71C808}"/>
              </a:ext>
            </a:extLst>
          </p:cNvPr>
          <p:cNvSpPr>
            <a:spLocks noGrp="1"/>
          </p:cNvSpPr>
          <p:nvPr>
            <p:ph type="title"/>
          </p:nvPr>
        </p:nvSpPr>
        <p:spPr>
          <a:xfrm>
            <a:off x="2488752" y="1908900"/>
            <a:ext cx="8911687" cy="1280890"/>
          </a:xfrm>
        </p:spPr>
        <p:txBody>
          <a:bodyPr>
            <a:normAutofit fontScale="90000"/>
          </a:bodyPr>
          <a:lstStyle/>
          <a:p>
            <a:r>
              <a:rPr lang="en-US" sz="5300" b="1" dirty="0">
                <a:solidFill>
                  <a:srgbClr val="C00000"/>
                </a:solidFill>
                <a:latin typeface="Times New Roman" panose="02020603050405020304" pitchFamily="18" charset="0"/>
                <a:cs typeface="Times New Roman" panose="02020603050405020304" pitchFamily="18" charset="0"/>
              </a:rPr>
              <a:t>Equipment and Processing</a:t>
            </a:r>
            <a:br>
              <a:rPr lang="en-US" dirty="0"/>
            </a:br>
            <a:endParaRPr lang="en-IQ" dirty="0"/>
          </a:p>
        </p:txBody>
      </p:sp>
    </p:spTree>
    <p:extLst>
      <p:ext uri="{BB962C8B-B14F-4D97-AF65-F5344CB8AC3E}">
        <p14:creationId xmlns:p14="http://schemas.microsoft.com/office/powerpoint/2010/main" val="307510664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1AEE4FA2-7DF3-1540-957C-AA53A3F89539}"/>
              </a:ext>
            </a:extLst>
          </p:cNvPr>
          <p:cNvSpPr>
            <a:spLocks noGrp="1"/>
          </p:cNvSpPr>
          <p:nvPr>
            <p:ph type="title"/>
          </p:nvPr>
        </p:nvSpPr>
        <p:spPr>
          <a:xfrm>
            <a:off x="1559133" y="-799575"/>
            <a:ext cx="10200745" cy="1280890"/>
          </a:xfrm>
        </p:spPr>
        <p:txBody>
          <a:bodyPr>
            <a:normAutofit fontScale="90000"/>
          </a:bodyPr>
          <a:lstStyle/>
          <a:p>
            <a:pPr>
              <a:lnSpc>
                <a:spcPct val="150000"/>
              </a:lnSpc>
            </a:pPr>
            <a:br>
              <a:rPr lang="en-US" dirty="0"/>
            </a:br>
            <a:r>
              <a:rPr lang="en-US" sz="4000" b="1" u="sng" dirty="0">
                <a:solidFill>
                  <a:srgbClr val="C00000"/>
                </a:solidFill>
                <a:latin typeface="Times New Roman" panose="02020603050405020304" pitchFamily="18" charset="0"/>
                <a:cs typeface="Times New Roman" panose="02020603050405020304" pitchFamily="18" charset="0"/>
              </a:rPr>
              <a:t>Microencapsulation Methods</a:t>
            </a:r>
            <a:br>
              <a:rPr lang="en-US" sz="4000" b="1" dirty="0">
                <a:latin typeface="Times New Roman" panose="02020603050405020304" pitchFamily="18" charset="0"/>
                <a:cs typeface="Times New Roman" panose="02020603050405020304" pitchFamily="18" charset="0"/>
              </a:rPr>
            </a:br>
            <a:r>
              <a:rPr lang="en-US" sz="4000" b="1" dirty="0">
                <a:solidFill>
                  <a:schemeClr val="tx1"/>
                </a:solidFill>
                <a:latin typeface="Times New Roman" panose="02020603050405020304" pitchFamily="18" charset="0"/>
                <a:cs typeface="Times New Roman" panose="02020603050405020304" pitchFamily="18" charset="0"/>
              </a:rPr>
              <a:t> 1. Air suspension.</a:t>
            </a:r>
            <a:br>
              <a:rPr lang="en-US" sz="4000" b="1" dirty="0">
                <a:solidFill>
                  <a:schemeClr val="tx1"/>
                </a:solidFill>
                <a:latin typeface="Times New Roman" panose="02020603050405020304" pitchFamily="18" charset="0"/>
                <a:cs typeface="Times New Roman" panose="02020603050405020304" pitchFamily="18" charset="0"/>
              </a:rPr>
            </a:br>
            <a:r>
              <a:rPr lang="en-US" sz="4000" b="1" dirty="0">
                <a:solidFill>
                  <a:schemeClr val="tx1"/>
                </a:solidFill>
                <a:latin typeface="Times New Roman" panose="02020603050405020304" pitchFamily="18" charset="0"/>
                <a:cs typeface="Times New Roman" panose="02020603050405020304" pitchFamily="18" charset="0"/>
              </a:rPr>
              <a:t> 2. Coacervation-phase separation.</a:t>
            </a:r>
            <a:br>
              <a:rPr lang="en-US" sz="4000" b="1" dirty="0">
                <a:solidFill>
                  <a:schemeClr val="tx1"/>
                </a:solidFill>
                <a:latin typeface="Times New Roman" panose="02020603050405020304" pitchFamily="18" charset="0"/>
                <a:cs typeface="Times New Roman" panose="02020603050405020304" pitchFamily="18" charset="0"/>
              </a:rPr>
            </a:br>
            <a:r>
              <a:rPr lang="en-US" sz="4000" b="1" dirty="0">
                <a:solidFill>
                  <a:schemeClr val="tx1"/>
                </a:solidFill>
                <a:latin typeface="Times New Roman" panose="02020603050405020304" pitchFamily="18" charset="0"/>
                <a:cs typeface="Times New Roman" panose="02020603050405020304" pitchFamily="18" charset="0"/>
              </a:rPr>
              <a:t> 3. Spray drying and spray congealing.</a:t>
            </a:r>
            <a:br>
              <a:rPr lang="en-US" sz="4000" b="1" dirty="0">
                <a:solidFill>
                  <a:schemeClr val="tx1"/>
                </a:solidFill>
                <a:latin typeface="Times New Roman" panose="02020603050405020304" pitchFamily="18" charset="0"/>
                <a:cs typeface="Times New Roman" panose="02020603050405020304" pitchFamily="18" charset="0"/>
              </a:rPr>
            </a:br>
            <a:r>
              <a:rPr lang="en-US" sz="4000" b="1" dirty="0">
                <a:solidFill>
                  <a:schemeClr val="tx1"/>
                </a:solidFill>
                <a:latin typeface="Times New Roman" panose="02020603050405020304" pitchFamily="18" charset="0"/>
                <a:cs typeface="Times New Roman" panose="02020603050405020304" pitchFamily="18" charset="0"/>
              </a:rPr>
              <a:t> 4. Solvent evaporation techniques. </a:t>
            </a:r>
            <a:br>
              <a:rPr lang="en-US" sz="4000" b="1" dirty="0">
                <a:solidFill>
                  <a:schemeClr val="tx1"/>
                </a:solidFill>
                <a:latin typeface="Times New Roman" panose="02020603050405020304" pitchFamily="18" charset="0"/>
                <a:cs typeface="Times New Roman" panose="02020603050405020304" pitchFamily="18" charset="0"/>
              </a:rPr>
            </a:br>
            <a:r>
              <a:rPr lang="en-US" sz="4000" b="1" dirty="0">
                <a:solidFill>
                  <a:schemeClr val="tx1"/>
                </a:solidFill>
                <a:latin typeface="Times New Roman" panose="02020603050405020304" pitchFamily="18" charset="0"/>
                <a:cs typeface="Times New Roman" panose="02020603050405020304" pitchFamily="18" charset="0"/>
              </a:rPr>
              <a:t> 5. Pan coating.</a:t>
            </a:r>
            <a:br>
              <a:rPr lang="en-US" sz="4000" b="1" dirty="0">
                <a:solidFill>
                  <a:schemeClr val="tx1"/>
                </a:solidFill>
                <a:latin typeface="Times New Roman" panose="02020603050405020304" pitchFamily="18" charset="0"/>
                <a:cs typeface="Times New Roman" panose="02020603050405020304" pitchFamily="18" charset="0"/>
              </a:rPr>
            </a:br>
            <a:r>
              <a:rPr lang="en-US" sz="4000" b="1" dirty="0">
                <a:solidFill>
                  <a:schemeClr val="tx1"/>
                </a:solidFill>
                <a:latin typeface="Times New Roman" panose="02020603050405020304" pitchFamily="18" charset="0"/>
                <a:cs typeface="Times New Roman" panose="02020603050405020304" pitchFamily="18" charset="0"/>
              </a:rPr>
              <a:t> 6. Polymerization techniques.</a:t>
            </a:r>
            <a:br>
              <a:rPr lang="en-US" sz="4000" b="1" dirty="0">
                <a:solidFill>
                  <a:schemeClr val="tx1"/>
                </a:solidFill>
                <a:latin typeface="Times New Roman" panose="02020603050405020304" pitchFamily="18" charset="0"/>
                <a:cs typeface="Times New Roman" panose="02020603050405020304" pitchFamily="18" charset="0"/>
              </a:rPr>
            </a:br>
            <a:r>
              <a:rPr lang="en-US" sz="4000" b="1" dirty="0">
                <a:solidFill>
                  <a:schemeClr val="tx1"/>
                </a:solidFill>
                <a:latin typeface="Times New Roman" panose="02020603050405020304" pitchFamily="18" charset="0"/>
                <a:cs typeface="Times New Roman" panose="02020603050405020304" pitchFamily="18" charset="0"/>
              </a:rPr>
              <a:t> 7. Vacuum deposition. </a:t>
            </a:r>
            <a:br>
              <a:rPr lang="en-US" sz="4000" b="1" dirty="0">
                <a:latin typeface="Times New Roman" panose="02020603050405020304" pitchFamily="18" charset="0"/>
                <a:cs typeface="Times New Roman" panose="02020603050405020304" pitchFamily="18" charset="0"/>
              </a:rPr>
            </a:br>
            <a:r>
              <a:rPr lang="en-US" sz="4000" b="1" dirty="0">
                <a:latin typeface="Times New Roman" panose="02020603050405020304" pitchFamily="18" charset="0"/>
                <a:cs typeface="Times New Roman" panose="02020603050405020304" pitchFamily="18" charset="0"/>
              </a:rPr>
              <a:t> </a:t>
            </a:r>
            <a:endParaRPr lang="en-IQ" dirty="0"/>
          </a:p>
        </p:txBody>
      </p:sp>
    </p:spTree>
    <p:extLst>
      <p:ext uri="{BB962C8B-B14F-4D97-AF65-F5344CB8AC3E}">
        <p14:creationId xmlns:p14="http://schemas.microsoft.com/office/powerpoint/2010/main" val="108373374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ACF5C6D-1A10-734A-AA6F-B4A59A429371}"/>
              </a:ext>
            </a:extLst>
          </p:cNvPr>
          <p:cNvSpPr>
            <a:spLocks noGrp="1"/>
          </p:cNvSpPr>
          <p:nvPr>
            <p:ph type="title"/>
          </p:nvPr>
        </p:nvSpPr>
        <p:spPr>
          <a:xfrm>
            <a:off x="1894586" y="496788"/>
            <a:ext cx="4714558" cy="1280890"/>
          </a:xfrm>
        </p:spPr>
        <p:txBody>
          <a:bodyPr>
            <a:normAutofit fontScale="90000"/>
          </a:bodyPr>
          <a:lstStyle/>
          <a:p>
            <a:pPr algn="just">
              <a:lnSpc>
                <a:spcPct val="150000"/>
              </a:lnSpc>
            </a:pPr>
            <a:r>
              <a:rPr lang="en-US" sz="4000" b="1" dirty="0">
                <a:solidFill>
                  <a:srgbClr val="C00000"/>
                </a:solidFill>
                <a:latin typeface="Times New Roman" panose="02020603050405020304" pitchFamily="18" charset="0"/>
                <a:cs typeface="Times New Roman" panose="02020603050405020304" pitchFamily="18" charset="0"/>
              </a:rPr>
              <a:t>Air-suspension coating</a:t>
            </a:r>
            <a:br>
              <a:rPr lang="en-US" dirty="0"/>
            </a:br>
            <a:endParaRPr lang="en-IQ" dirty="0"/>
          </a:p>
        </p:txBody>
      </p:sp>
      <p:sp>
        <p:nvSpPr>
          <p:cNvPr id="5" name="Content Placeholder 4">
            <a:extLst>
              <a:ext uri="{FF2B5EF4-FFF2-40B4-BE49-F238E27FC236}">
                <a16:creationId xmlns:a16="http://schemas.microsoft.com/office/drawing/2014/main" id="{E090315A-1724-624F-ACCB-82DD607F68DC}"/>
              </a:ext>
            </a:extLst>
          </p:cNvPr>
          <p:cNvSpPr>
            <a:spLocks noGrp="1"/>
          </p:cNvSpPr>
          <p:nvPr>
            <p:ph idx="1"/>
          </p:nvPr>
        </p:nvSpPr>
        <p:spPr>
          <a:xfrm>
            <a:off x="1122745" y="1273214"/>
            <a:ext cx="10451939" cy="5335929"/>
          </a:xfrm>
        </p:spPr>
        <p:txBody>
          <a:bodyPr>
            <a:normAutofit lnSpcReduction="10000"/>
          </a:bodyPr>
          <a:lstStyle/>
          <a:p>
            <a:pPr marL="0" indent="0" algn="just">
              <a:lnSpc>
                <a:spcPct val="150000"/>
              </a:lnSpc>
              <a:buNone/>
            </a:pPr>
            <a:br>
              <a:rPr lang="en-US" b="1" dirty="0">
                <a:latin typeface="Times New Roman" panose="02020603050405020304" pitchFamily="18" charset="0"/>
                <a:cs typeface="Times New Roman" panose="02020603050405020304" pitchFamily="18" charset="0"/>
              </a:rPr>
            </a:br>
            <a:r>
              <a:rPr lang="en-US" sz="3600" b="1" dirty="0">
                <a:solidFill>
                  <a:schemeClr val="tx1"/>
                </a:solidFill>
                <a:latin typeface="Times New Roman" panose="02020603050405020304" pitchFamily="18" charset="0"/>
                <a:cs typeface="Times New Roman" panose="02020603050405020304" pitchFamily="18" charset="0"/>
              </a:rPr>
              <a:t>Microencapsulation by air suspension technique consist of the dispersing of solid, particulate core materials in a supporting air stream and the spray coating on the air suspended particles. Within the coating chamber, particles are suspended on an upward moving air stream.</a:t>
            </a:r>
            <a:endParaRPr lang="en-IQ" dirty="0">
              <a:solidFill>
                <a:schemeClr val="tx1"/>
              </a:solidFill>
            </a:endParaRPr>
          </a:p>
        </p:txBody>
      </p:sp>
    </p:spTree>
    <p:extLst>
      <p:ext uri="{BB962C8B-B14F-4D97-AF65-F5344CB8AC3E}">
        <p14:creationId xmlns:p14="http://schemas.microsoft.com/office/powerpoint/2010/main" val="237259124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2234E3C2-1840-5B45-BF87-C7AC78595D12}"/>
              </a:ext>
            </a:extLst>
          </p:cNvPr>
          <p:cNvSpPr>
            <a:spLocks noGrp="1"/>
          </p:cNvSpPr>
          <p:nvPr>
            <p:ph type="title"/>
          </p:nvPr>
        </p:nvSpPr>
        <p:spPr>
          <a:xfrm>
            <a:off x="1527859" y="786155"/>
            <a:ext cx="9722110" cy="1280890"/>
          </a:xfrm>
        </p:spPr>
        <p:txBody>
          <a:bodyPr>
            <a:noAutofit/>
          </a:bodyPr>
          <a:lstStyle/>
          <a:p>
            <a:pPr algn="just">
              <a:lnSpc>
                <a:spcPct val="150000"/>
              </a:lnSpc>
            </a:pPr>
            <a:r>
              <a:rPr lang="en-US" b="1" dirty="0">
                <a:solidFill>
                  <a:schemeClr val="tx1"/>
                </a:solidFill>
                <a:latin typeface="Times New Roman" panose="02020603050405020304" pitchFamily="18" charset="0"/>
                <a:cs typeface="Times New Roman" panose="02020603050405020304" pitchFamily="18" charset="0"/>
              </a:rPr>
              <a:t>The design of the chamber and its operating parameters effect a recirculating flow of the particles through the coating zone portion of the chamber, where a coating material, usually a polymer solution, is spray-applied to the moving particles. </a:t>
            </a:r>
            <a:endParaRPr lang="en-IQ" b="1"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0296743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71D3AB51-FA83-D44E-8D90-EE9D0B65F673}"/>
              </a:ext>
            </a:extLst>
          </p:cNvPr>
          <p:cNvSpPr>
            <a:spLocks noGrp="1"/>
          </p:cNvSpPr>
          <p:nvPr>
            <p:ph type="title"/>
          </p:nvPr>
        </p:nvSpPr>
        <p:spPr>
          <a:xfrm>
            <a:off x="1493134" y="404191"/>
            <a:ext cx="9803757" cy="1280890"/>
          </a:xfrm>
        </p:spPr>
        <p:txBody>
          <a:bodyPr>
            <a:normAutofit fontScale="90000"/>
          </a:bodyPr>
          <a:lstStyle/>
          <a:p>
            <a:pPr algn="just">
              <a:lnSpc>
                <a:spcPct val="150000"/>
              </a:lnSpc>
            </a:pPr>
            <a:r>
              <a:rPr lang="en-US" sz="4000" b="1" dirty="0">
                <a:solidFill>
                  <a:schemeClr val="tx1"/>
                </a:solidFill>
                <a:latin typeface="Times New Roman" panose="02020603050405020304" pitchFamily="18" charset="0"/>
                <a:cs typeface="Times New Roman" panose="02020603050405020304" pitchFamily="18" charset="0"/>
              </a:rPr>
              <a:t>During each pass through the coating zone, the core material receives an increment of coating material. The cyclic process is repeated, perhaps several hundred times during processing, depending on the purpose of microencapsulation, the coating thickness desired, or whether the core material particles are thoroughly encapsulated</a:t>
            </a:r>
            <a:r>
              <a:rPr lang="en-US" sz="4000" b="1" dirty="0">
                <a:latin typeface="Times New Roman" panose="02020603050405020304" pitchFamily="18" charset="0"/>
                <a:cs typeface="Times New Roman" panose="02020603050405020304" pitchFamily="18" charset="0"/>
              </a:rPr>
              <a:t>. </a:t>
            </a:r>
            <a:br>
              <a:rPr lang="en-US" dirty="0"/>
            </a:br>
            <a:endParaRPr lang="en-IQ" dirty="0"/>
          </a:p>
        </p:txBody>
      </p:sp>
    </p:spTree>
    <p:extLst>
      <p:ext uri="{BB962C8B-B14F-4D97-AF65-F5344CB8AC3E}">
        <p14:creationId xmlns:p14="http://schemas.microsoft.com/office/powerpoint/2010/main" val="42795090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99728E-F6CE-D744-A9CF-E400C3BF0902}"/>
              </a:ext>
            </a:extLst>
          </p:cNvPr>
          <p:cNvSpPr>
            <a:spLocks noGrp="1"/>
          </p:cNvSpPr>
          <p:nvPr>
            <p:ph type="title"/>
          </p:nvPr>
        </p:nvSpPr>
        <p:spPr>
          <a:xfrm>
            <a:off x="1061325" y="1918159"/>
            <a:ext cx="10069350" cy="1280890"/>
          </a:xfrm>
        </p:spPr>
        <p:txBody>
          <a:bodyPr>
            <a:normAutofit fontScale="90000"/>
          </a:bodyPr>
          <a:lstStyle/>
          <a:p>
            <a:pPr algn="ctr"/>
            <a:r>
              <a:rPr lang="en-US" sz="6000" b="1" dirty="0">
                <a:solidFill>
                  <a:schemeClr val="accent1"/>
                </a:solidFill>
                <a:latin typeface="Times New Roman" panose="02020603050405020304" pitchFamily="18" charset="0"/>
                <a:cs typeface="Times New Roman" panose="02020603050405020304" pitchFamily="18" charset="0"/>
              </a:rPr>
              <a:t> </a:t>
            </a:r>
            <a:r>
              <a:rPr lang="en-US" sz="6000" b="1" dirty="0">
                <a:solidFill>
                  <a:srgbClr val="C00000"/>
                </a:solidFill>
                <a:latin typeface="Times New Roman" panose="02020603050405020304" pitchFamily="18" charset="0"/>
                <a:cs typeface="Times New Roman" panose="02020603050405020304" pitchFamily="18" charset="0"/>
              </a:rPr>
              <a:t>Microencapsulation</a:t>
            </a:r>
            <a:br>
              <a:rPr lang="en-US" dirty="0">
                <a:solidFill>
                  <a:srgbClr val="C00000"/>
                </a:solidFill>
              </a:rPr>
            </a:br>
            <a:endParaRPr lang="en-IQ" sz="6000" b="1" dirty="0">
              <a:solidFill>
                <a:srgbClr val="C00000"/>
              </a:solidFill>
            </a:endParaRPr>
          </a:p>
        </p:txBody>
      </p:sp>
    </p:spTree>
    <p:extLst>
      <p:ext uri="{BB962C8B-B14F-4D97-AF65-F5344CB8AC3E}">
        <p14:creationId xmlns:p14="http://schemas.microsoft.com/office/powerpoint/2010/main" val="385244561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AC1EC49-4877-3242-8E59-CEC4DF1B8A00}"/>
              </a:ext>
            </a:extLst>
          </p:cNvPr>
          <p:cNvSpPr>
            <a:spLocks noGrp="1"/>
          </p:cNvSpPr>
          <p:nvPr>
            <p:ph type="title"/>
          </p:nvPr>
        </p:nvSpPr>
        <p:spPr>
          <a:xfrm>
            <a:off x="1875293" y="948201"/>
            <a:ext cx="8911687" cy="1280890"/>
          </a:xfrm>
        </p:spPr>
        <p:txBody>
          <a:bodyPr>
            <a:normAutofit fontScale="90000"/>
          </a:bodyPr>
          <a:lstStyle/>
          <a:p>
            <a:pPr algn="just">
              <a:lnSpc>
                <a:spcPct val="150000"/>
              </a:lnSpc>
            </a:pPr>
            <a:r>
              <a:rPr lang="en-US" sz="4000" b="1" dirty="0">
                <a:solidFill>
                  <a:schemeClr val="tx1"/>
                </a:solidFill>
                <a:latin typeface="Times New Roman" panose="02020603050405020304" pitchFamily="18" charset="0"/>
                <a:cs typeface="Times New Roman" panose="02020603050405020304" pitchFamily="18" charset="0"/>
              </a:rPr>
              <a:t>The supporting air stream also serves to dry the product while it is being encapsulated. Drying rates are directly related to the volume temperature of the supporting air stream.</a:t>
            </a:r>
            <a:br>
              <a:rPr lang="en-US" dirty="0"/>
            </a:br>
            <a:endParaRPr lang="en-IQ" dirty="0"/>
          </a:p>
        </p:txBody>
      </p:sp>
    </p:spTree>
    <p:extLst>
      <p:ext uri="{BB962C8B-B14F-4D97-AF65-F5344CB8AC3E}">
        <p14:creationId xmlns:p14="http://schemas.microsoft.com/office/powerpoint/2010/main" val="49346922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2" descr="page3image56323456">
            <a:extLst>
              <a:ext uri="{FF2B5EF4-FFF2-40B4-BE49-F238E27FC236}">
                <a16:creationId xmlns:a16="http://schemas.microsoft.com/office/drawing/2014/main" id="{1DEC54EE-7A7F-4D43-A605-D3084AC89BD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95961" y="104171"/>
            <a:ext cx="6030410" cy="5671595"/>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a:extLst>
              <a:ext uri="{FF2B5EF4-FFF2-40B4-BE49-F238E27FC236}">
                <a16:creationId xmlns:a16="http://schemas.microsoft.com/office/drawing/2014/main" id="{93D41754-65AE-634E-BF9E-04AFE743CEAF}"/>
              </a:ext>
            </a:extLst>
          </p:cNvPr>
          <p:cNvSpPr txBox="1"/>
          <p:nvPr/>
        </p:nvSpPr>
        <p:spPr>
          <a:xfrm>
            <a:off x="2647709" y="6038308"/>
            <a:ext cx="6878255" cy="461665"/>
          </a:xfrm>
          <a:prstGeom prst="rect">
            <a:avLst/>
          </a:prstGeom>
          <a:noFill/>
        </p:spPr>
        <p:txBody>
          <a:bodyPr wrap="square">
            <a:spAutoFit/>
          </a:bodyPr>
          <a:lstStyle/>
          <a:p>
            <a:r>
              <a:rPr lang="en-US" sz="2400" b="1" dirty="0">
                <a:solidFill>
                  <a:srgbClr val="C00000"/>
                </a:solidFill>
                <a:effectLst/>
                <a:latin typeface="Times New Roman" panose="02020603050405020304" pitchFamily="18" charset="0"/>
              </a:rPr>
              <a:t>Air suspension method for microencapsulation </a:t>
            </a:r>
            <a:endParaRPr lang="en-US" sz="2400" b="1" dirty="0">
              <a:solidFill>
                <a:srgbClr val="C00000"/>
              </a:solidFill>
            </a:endParaRPr>
          </a:p>
        </p:txBody>
      </p:sp>
    </p:spTree>
    <p:extLst>
      <p:ext uri="{BB962C8B-B14F-4D97-AF65-F5344CB8AC3E}">
        <p14:creationId xmlns:p14="http://schemas.microsoft.com/office/powerpoint/2010/main" val="138330720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A5F64F6-F114-1F48-BC11-F6301E41EE6B}"/>
              </a:ext>
            </a:extLst>
          </p:cNvPr>
          <p:cNvSpPr>
            <a:spLocks noGrp="1"/>
          </p:cNvSpPr>
          <p:nvPr>
            <p:ph type="title"/>
          </p:nvPr>
        </p:nvSpPr>
        <p:spPr>
          <a:xfrm>
            <a:off x="1469985" y="161122"/>
            <a:ext cx="9664236" cy="1280890"/>
          </a:xfrm>
        </p:spPr>
        <p:txBody>
          <a:bodyPr>
            <a:normAutofit fontScale="90000"/>
          </a:bodyPr>
          <a:lstStyle/>
          <a:p>
            <a:pPr algn="just">
              <a:lnSpc>
                <a:spcPct val="150000"/>
              </a:lnSpc>
            </a:pPr>
            <a:r>
              <a:rPr lang="en-US" sz="4000" b="1" u="sng" dirty="0">
                <a:solidFill>
                  <a:srgbClr val="C00000"/>
                </a:solidFill>
                <a:latin typeface="Times New Roman" panose="02020603050405020304" pitchFamily="18" charset="0"/>
                <a:cs typeface="Times New Roman" panose="02020603050405020304" pitchFamily="18" charset="0"/>
              </a:rPr>
              <a:t>Processing variables </a:t>
            </a:r>
            <a:r>
              <a:rPr lang="en-US" b="1" dirty="0">
                <a:solidFill>
                  <a:schemeClr val="tx1"/>
                </a:solidFill>
                <a:latin typeface="Times New Roman" panose="02020603050405020304" pitchFamily="18" charset="0"/>
                <a:cs typeface="Times New Roman" panose="02020603050405020304" pitchFamily="18" charset="0"/>
              </a:rPr>
              <a:t>for efficient and effective encapsulation by air suspension techniques;</a:t>
            </a:r>
            <a:br>
              <a:rPr lang="en-US" b="1" dirty="0">
                <a:solidFill>
                  <a:schemeClr val="tx1"/>
                </a:solidFill>
                <a:latin typeface="Times New Roman" panose="02020603050405020304" pitchFamily="18" charset="0"/>
                <a:cs typeface="Times New Roman" panose="02020603050405020304" pitchFamily="18" charset="0"/>
              </a:rPr>
            </a:br>
            <a:r>
              <a:rPr lang="en-US" b="1" dirty="0">
                <a:solidFill>
                  <a:schemeClr val="tx1"/>
                </a:solidFill>
                <a:latin typeface="Times New Roman" panose="02020603050405020304" pitchFamily="18" charset="0"/>
                <a:cs typeface="Times New Roman" panose="02020603050405020304" pitchFamily="18" charset="0"/>
              </a:rPr>
              <a:t>1. Density, surface area, melting point, solubility, friability, volatility, crystallinity, and flowability of the core material.</a:t>
            </a:r>
            <a:br>
              <a:rPr lang="en-US" b="1" dirty="0">
                <a:solidFill>
                  <a:schemeClr val="tx1"/>
                </a:solidFill>
                <a:latin typeface="Times New Roman" panose="02020603050405020304" pitchFamily="18" charset="0"/>
                <a:cs typeface="Times New Roman" panose="02020603050405020304" pitchFamily="18" charset="0"/>
              </a:rPr>
            </a:br>
            <a:r>
              <a:rPr lang="en-US" b="1" dirty="0">
                <a:solidFill>
                  <a:schemeClr val="tx1"/>
                </a:solidFill>
                <a:latin typeface="Times New Roman" panose="02020603050405020304" pitchFamily="18" charset="0"/>
                <a:cs typeface="Times New Roman" panose="02020603050405020304" pitchFamily="18" charset="0"/>
              </a:rPr>
              <a:t>2. Coating material concentration (or melting point if not a solution). </a:t>
            </a:r>
            <a:br>
              <a:rPr lang="en-US" b="1" dirty="0">
                <a:solidFill>
                  <a:schemeClr val="tx1"/>
                </a:solidFill>
                <a:latin typeface="Times New Roman" panose="02020603050405020304" pitchFamily="18" charset="0"/>
                <a:cs typeface="Times New Roman" panose="02020603050405020304" pitchFamily="18" charset="0"/>
              </a:rPr>
            </a:br>
            <a:r>
              <a:rPr lang="en-US" b="1" dirty="0">
                <a:solidFill>
                  <a:schemeClr val="tx1"/>
                </a:solidFill>
                <a:latin typeface="Times New Roman" panose="02020603050405020304" pitchFamily="18" charset="0"/>
                <a:cs typeface="Times New Roman" panose="02020603050405020304" pitchFamily="18" charset="0"/>
              </a:rPr>
              <a:t>3. Coating material application rate.</a:t>
            </a:r>
            <a:br>
              <a:rPr lang="en-US" b="1" dirty="0">
                <a:latin typeface="Times New Roman" panose="02020603050405020304" pitchFamily="18" charset="0"/>
                <a:cs typeface="Times New Roman" panose="02020603050405020304" pitchFamily="18" charset="0"/>
              </a:rPr>
            </a:br>
            <a:br>
              <a:rPr lang="en-US" b="1" dirty="0">
                <a:latin typeface="Times New Roman" panose="02020603050405020304" pitchFamily="18" charset="0"/>
                <a:cs typeface="Times New Roman" panose="02020603050405020304" pitchFamily="18" charset="0"/>
              </a:rPr>
            </a:br>
            <a:br>
              <a:rPr lang="en-US" b="1" dirty="0">
                <a:latin typeface="Times New Roman" panose="02020603050405020304" pitchFamily="18" charset="0"/>
                <a:cs typeface="Times New Roman" panose="02020603050405020304" pitchFamily="18" charset="0"/>
              </a:rPr>
            </a:br>
            <a:endParaRPr lang="en-IQ"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774139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C2A18FE0-2CD9-E742-9E59-B27D0B6BA6A8}"/>
              </a:ext>
            </a:extLst>
          </p:cNvPr>
          <p:cNvSpPr>
            <a:spLocks noGrp="1"/>
          </p:cNvSpPr>
          <p:nvPr>
            <p:ph type="title"/>
          </p:nvPr>
        </p:nvSpPr>
        <p:spPr>
          <a:xfrm>
            <a:off x="1064870" y="1445913"/>
            <a:ext cx="10382492" cy="1280890"/>
          </a:xfrm>
        </p:spPr>
        <p:txBody>
          <a:bodyPr>
            <a:normAutofit fontScale="90000"/>
          </a:bodyPr>
          <a:lstStyle/>
          <a:p>
            <a:pPr>
              <a:lnSpc>
                <a:spcPct val="150000"/>
              </a:lnSpc>
            </a:pPr>
            <a:r>
              <a:rPr lang="en-US" b="1" dirty="0">
                <a:solidFill>
                  <a:schemeClr val="tx1"/>
                </a:solidFill>
                <a:latin typeface="Times New Roman" panose="02020603050405020304" pitchFamily="18" charset="0"/>
                <a:cs typeface="Times New Roman" panose="02020603050405020304" pitchFamily="18" charset="0"/>
              </a:rPr>
              <a:t>4. Volume of air required to support and fluidize the core material.</a:t>
            </a:r>
            <a:br>
              <a:rPr lang="en-US" b="1" dirty="0">
                <a:solidFill>
                  <a:schemeClr val="tx1"/>
                </a:solidFill>
                <a:latin typeface="Times New Roman" panose="02020603050405020304" pitchFamily="18" charset="0"/>
                <a:cs typeface="Times New Roman" panose="02020603050405020304" pitchFamily="18" charset="0"/>
              </a:rPr>
            </a:br>
            <a:r>
              <a:rPr lang="en-US" b="1" dirty="0">
                <a:solidFill>
                  <a:schemeClr val="tx1"/>
                </a:solidFill>
                <a:latin typeface="Times New Roman" panose="02020603050405020304" pitchFamily="18" charset="0"/>
                <a:cs typeface="Times New Roman" panose="02020603050405020304" pitchFamily="18" charset="0"/>
              </a:rPr>
              <a:t> 5. Amount of coating material required.</a:t>
            </a:r>
            <a:br>
              <a:rPr lang="en-US" b="1" dirty="0">
                <a:solidFill>
                  <a:schemeClr val="tx1"/>
                </a:solidFill>
                <a:latin typeface="Times New Roman" panose="02020603050405020304" pitchFamily="18" charset="0"/>
                <a:cs typeface="Times New Roman" panose="02020603050405020304" pitchFamily="18" charset="0"/>
              </a:rPr>
            </a:br>
            <a:r>
              <a:rPr lang="en-US" b="1" dirty="0">
                <a:solidFill>
                  <a:schemeClr val="tx1"/>
                </a:solidFill>
                <a:latin typeface="Times New Roman" panose="02020603050405020304" pitchFamily="18" charset="0"/>
                <a:cs typeface="Times New Roman" panose="02020603050405020304" pitchFamily="18" charset="0"/>
              </a:rPr>
              <a:t> 6. Inlet and outlet operating temperatures.</a:t>
            </a:r>
            <a:br>
              <a:rPr lang="en-US" b="1" dirty="0">
                <a:latin typeface="Times New Roman" panose="02020603050405020304" pitchFamily="18" charset="0"/>
                <a:cs typeface="Times New Roman" panose="02020603050405020304" pitchFamily="18" charset="0"/>
              </a:rPr>
            </a:br>
            <a:endParaRPr lang="en-IQ" dirty="0"/>
          </a:p>
        </p:txBody>
      </p:sp>
    </p:spTree>
    <p:extLst>
      <p:ext uri="{BB962C8B-B14F-4D97-AF65-F5344CB8AC3E}">
        <p14:creationId xmlns:p14="http://schemas.microsoft.com/office/powerpoint/2010/main" val="300755703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5495060D-BB87-BE43-B18A-700E97B4EC45}"/>
              </a:ext>
            </a:extLst>
          </p:cNvPr>
          <p:cNvSpPr>
            <a:spLocks noGrp="1"/>
          </p:cNvSpPr>
          <p:nvPr>
            <p:ph type="title"/>
          </p:nvPr>
        </p:nvSpPr>
        <p:spPr>
          <a:xfrm>
            <a:off x="1620454" y="706057"/>
            <a:ext cx="9617939" cy="1022409"/>
          </a:xfrm>
        </p:spPr>
        <p:txBody>
          <a:bodyPr/>
          <a:lstStyle/>
          <a:p>
            <a:r>
              <a:rPr lang="en-US" b="1" dirty="0">
                <a:solidFill>
                  <a:srgbClr val="C00000"/>
                </a:solidFill>
                <a:latin typeface="Times New Roman" panose="02020603050405020304" pitchFamily="18" charset="0"/>
                <a:cs typeface="Times New Roman" panose="02020603050405020304" pitchFamily="18" charset="0"/>
              </a:rPr>
              <a:t>Coacervation-Phase Separation</a:t>
            </a:r>
            <a:endParaRPr lang="en-IQ" b="1" dirty="0">
              <a:solidFill>
                <a:srgbClr val="C00000"/>
              </a:solidFill>
              <a:latin typeface="Times New Roman" panose="02020603050405020304" pitchFamily="18" charset="0"/>
              <a:cs typeface="Times New Roman" panose="02020603050405020304" pitchFamily="18" charset="0"/>
            </a:endParaRPr>
          </a:p>
        </p:txBody>
      </p:sp>
      <p:sp>
        <p:nvSpPr>
          <p:cNvPr id="5" name="Content Placeholder 4">
            <a:extLst>
              <a:ext uri="{FF2B5EF4-FFF2-40B4-BE49-F238E27FC236}">
                <a16:creationId xmlns:a16="http://schemas.microsoft.com/office/drawing/2014/main" id="{D6356503-8D11-0C43-973E-E5F35163C955}"/>
              </a:ext>
            </a:extLst>
          </p:cNvPr>
          <p:cNvSpPr>
            <a:spLocks noGrp="1"/>
          </p:cNvSpPr>
          <p:nvPr>
            <p:ph idx="1"/>
          </p:nvPr>
        </p:nvSpPr>
        <p:spPr>
          <a:xfrm>
            <a:off x="953606" y="706057"/>
            <a:ext cx="10284787" cy="6423006"/>
          </a:xfrm>
        </p:spPr>
        <p:txBody>
          <a:bodyPr>
            <a:normAutofit/>
          </a:bodyPr>
          <a:lstStyle/>
          <a:p>
            <a:pPr marL="0" indent="0">
              <a:lnSpc>
                <a:spcPct val="150000"/>
              </a:lnSpc>
              <a:buNone/>
            </a:pPr>
            <a:br>
              <a:rPr lang="en-US" sz="3600" b="1" dirty="0">
                <a:latin typeface="Times New Roman" panose="02020603050405020304" pitchFamily="18" charset="0"/>
                <a:cs typeface="Times New Roman" panose="02020603050405020304" pitchFamily="18" charset="0"/>
              </a:rPr>
            </a:br>
            <a:r>
              <a:rPr lang="en-US" sz="3600" b="1" dirty="0">
                <a:solidFill>
                  <a:schemeClr val="tx1"/>
                </a:solidFill>
                <a:latin typeface="Times New Roman" panose="02020603050405020304" pitchFamily="18" charset="0"/>
                <a:cs typeface="Times New Roman" panose="02020603050405020304" pitchFamily="18" charset="0"/>
              </a:rPr>
              <a:t>The processes consists of three steps carried out under continuous agitation:</a:t>
            </a:r>
          </a:p>
          <a:p>
            <a:pPr marL="0" indent="0">
              <a:lnSpc>
                <a:spcPct val="150000"/>
              </a:lnSpc>
              <a:buNone/>
            </a:pPr>
            <a:r>
              <a:rPr lang="en-US" sz="3600" b="1" dirty="0">
                <a:solidFill>
                  <a:schemeClr val="tx1"/>
                </a:solidFill>
                <a:latin typeface="Times New Roman" panose="02020603050405020304" pitchFamily="18" charset="0"/>
                <a:cs typeface="Times New Roman" panose="02020603050405020304" pitchFamily="18" charset="0"/>
              </a:rPr>
              <a:t> 1. Formation of three immiscible chemical phases.</a:t>
            </a:r>
          </a:p>
          <a:p>
            <a:pPr marL="0" indent="0">
              <a:lnSpc>
                <a:spcPct val="150000"/>
              </a:lnSpc>
              <a:buNone/>
            </a:pPr>
            <a:r>
              <a:rPr lang="en-US" sz="3600" b="1" dirty="0">
                <a:solidFill>
                  <a:schemeClr val="tx1"/>
                </a:solidFill>
                <a:latin typeface="Times New Roman" panose="02020603050405020304" pitchFamily="18" charset="0"/>
                <a:cs typeface="Times New Roman" panose="02020603050405020304" pitchFamily="18" charset="0"/>
              </a:rPr>
              <a:t> 2. Deposition of the coating.</a:t>
            </a:r>
          </a:p>
          <a:p>
            <a:pPr marL="0" indent="0">
              <a:lnSpc>
                <a:spcPct val="150000"/>
              </a:lnSpc>
              <a:buNone/>
            </a:pPr>
            <a:r>
              <a:rPr lang="en-US" sz="3600" b="1" dirty="0">
                <a:solidFill>
                  <a:schemeClr val="tx1"/>
                </a:solidFill>
                <a:latin typeface="Times New Roman" panose="02020603050405020304" pitchFamily="18" charset="0"/>
                <a:cs typeface="Times New Roman" panose="02020603050405020304" pitchFamily="18" charset="0"/>
              </a:rPr>
              <a:t> 3.  Rigidization of the coating.</a:t>
            </a:r>
            <a:br>
              <a:rPr lang="en-US" sz="3600" b="1" dirty="0">
                <a:latin typeface="Times New Roman" panose="02020603050405020304" pitchFamily="18" charset="0"/>
                <a:cs typeface="Times New Roman" panose="02020603050405020304" pitchFamily="18" charset="0"/>
              </a:rPr>
            </a:br>
            <a:endParaRPr lang="en-IQ" sz="36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3536838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6697BDE8-CD18-E641-94F4-2099B5811B2A}"/>
              </a:ext>
            </a:extLst>
          </p:cNvPr>
          <p:cNvSpPr txBox="1"/>
          <p:nvPr/>
        </p:nvSpPr>
        <p:spPr>
          <a:xfrm>
            <a:off x="949124" y="4666713"/>
            <a:ext cx="10197296" cy="1421992"/>
          </a:xfrm>
          <a:prstGeom prst="rect">
            <a:avLst/>
          </a:prstGeom>
          <a:noFill/>
        </p:spPr>
        <p:txBody>
          <a:bodyPr wrap="square">
            <a:spAutoFit/>
          </a:bodyPr>
          <a:lstStyle/>
          <a:p>
            <a:pPr algn="just">
              <a:lnSpc>
                <a:spcPct val="150000"/>
              </a:lnSpc>
            </a:pPr>
            <a:r>
              <a:rPr lang="en-US" sz="2000" b="1" dirty="0">
                <a:effectLst/>
                <a:latin typeface="Times New Roman" panose="02020603050405020304" pitchFamily="18" charset="0"/>
                <a:cs typeface="Times New Roman" panose="02020603050405020304" pitchFamily="18" charset="0"/>
              </a:rPr>
              <a:t>Coacervation process: (a) Core material dispersion in solution of shell polymer; (b) Separation of coacervate from solution; (c) Coating of core material by micro droplets of coacervate; (d) Coalescence of coacervate to form continuous shell around core particles. </a:t>
            </a:r>
            <a:endParaRPr lang="en-US" sz="2000" b="1" dirty="0">
              <a:latin typeface="Times New Roman" panose="02020603050405020304" pitchFamily="18" charset="0"/>
              <a:cs typeface="Times New Roman" panose="02020603050405020304" pitchFamily="18" charset="0"/>
            </a:endParaRPr>
          </a:p>
        </p:txBody>
      </p:sp>
      <p:pic>
        <p:nvPicPr>
          <p:cNvPr id="2051" name="Picture 3" descr="page4image56303952">
            <a:extLst>
              <a:ext uri="{FF2B5EF4-FFF2-40B4-BE49-F238E27FC236}">
                <a16:creationId xmlns:a16="http://schemas.microsoft.com/office/drawing/2014/main" id="{F74CE9C4-5375-5F49-8F3B-0F4F6E2C019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70927" y="347241"/>
            <a:ext cx="8611563" cy="431947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6011259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0DEB9F4-E0D4-C747-B896-C8235BAE0E63}"/>
              </a:ext>
            </a:extLst>
          </p:cNvPr>
          <p:cNvSpPr>
            <a:spLocks noGrp="1"/>
          </p:cNvSpPr>
          <p:nvPr>
            <p:ph type="title"/>
          </p:nvPr>
        </p:nvSpPr>
        <p:spPr>
          <a:xfrm>
            <a:off x="1747973" y="306333"/>
            <a:ext cx="8911687" cy="1280890"/>
          </a:xfrm>
        </p:spPr>
        <p:txBody>
          <a:bodyPr>
            <a:normAutofit/>
          </a:bodyPr>
          <a:lstStyle/>
          <a:p>
            <a:r>
              <a:rPr lang="en-US" b="1" dirty="0">
                <a:solidFill>
                  <a:srgbClr val="C00000"/>
                </a:solidFill>
                <a:latin typeface="Times New Roman" panose="02020603050405020304" pitchFamily="18" charset="0"/>
                <a:cs typeface="Times New Roman" panose="02020603050405020304" pitchFamily="18" charset="0"/>
              </a:rPr>
              <a:t>Spray Drying and Spray Congealing</a:t>
            </a:r>
            <a:br>
              <a:rPr lang="en-US" dirty="0"/>
            </a:br>
            <a:endParaRPr lang="en-IQ" dirty="0"/>
          </a:p>
        </p:txBody>
      </p:sp>
      <p:sp>
        <p:nvSpPr>
          <p:cNvPr id="5" name="Content Placeholder 4">
            <a:extLst>
              <a:ext uri="{FF2B5EF4-FFF2-40B4-BE49-F238E27FC236}">
                <a16:creationId xmlns:a16="http://schemas.microsoft.com/office/drawing/2014/main" id="{DDCEF2CC-23E7-6C4C-A2CD-4332B8AAF450}"/>
              </a:ext>
            </a:extLst>
          </p:cNvPr>
          <p:cNvSpPr>
            <a:spLocks noGrp="1"/>
          </p:cNvSpPr>
          <p:nvPr>
            <p:ph idx="1"/>
          </p:nvPr>
        </p:nvSpPr>
        <p:spPr>
          <a:xfrm>
            <a:off x="1157469" y="1053297"/>
            <a:ext cx="10475088" cy="5660020"/>
          </a:xfrm>
        </p:spPr>
        <p:txBody>
          <a:bodyPr>
            <a:normAutofit lnSpcReduction="10000"/>
          </a:bodyPr>
          <a:lstStyle/>
          <a:p>
            <a:pPr marL="0" indent="0" algn="just">
              <a:lnSpc>
                <a:spcPct val="150000"/>
              </a:lnSpc>
              <a:buNone/>
            </a:pPr>
            <a:r>
              <a:rPr lang="en-US" sz="3600" b="1" dirty="0">
                <a:solidFill>
                  <a:schemeClr val="tx1"/>
                </a:solidFill>
                <a:latin typeface="Times New Roman" panose="02020603050405020304" pitchFamily="18" charset="0"/>
                <a:cs typeface="Times New Roman" panose="02020603050405020304" pitchFamily="18" charset="0"/>
              </a:rPr>
              <a:t>Spray-drying and spray-congealing processes are similar in that both involve dispersing the core material in a liquefied coating substance and spraying or introducing the core-coating mixture into some environmental condition, whereby relatively rapid solidification (and formation) of the coating is effected.</a:t>
            </a:r>
          </a:p>
          <a:p>
            <a:pPr marL="0" indent="0">
              <a:buNone/>
            </a:pPr>
            <a:endParaRPr lang="en-IQ" dirty="0"/>
          </a:p>
        </p:txBody>
      </p:sp>
    </p:spTree>
    <p:extLst>
      <p:ext uri="{BB962C8B-B14F-4D97-AF65-F5344CB8AC3E}">
        <p14:creationId xmlns:p14="http://schemas.microsoft.com/office/powerpoint/2010/main" val="11171865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2D609A09-DE85-A147-8B56-95701870A9C8}"/>
              </a:ext>
            </a:extLst>
          </p:cNvPr>
          <p:cNvSpPr>
            <a:spLocks noGrp="1"/>
          </p:cNvSpPr>
          <p:nvPr>
            <p:ph type="title"/>
          </p:nvPr>
        </p:nvSpPr>
        <p:spPr>
          <a:xfrm>
            <a:off x="1828995" y="519938"/>
            <a:ext cx="8911687" cy="1280890"/>
          </a:xfrm>
        </p:spPr>
        <p:txBody>
          <a:bodyPr>
            <a:noAutofit/>
          </a:bodyPr>
          <a:lstStyle/>
          <a:p>
            <a:pPr algn="just">
              <a:lnSpc>
                <a:spcPct val="150000"/>
              </a:lnSpc>
            </a:pPr>
            <a:r>
              <a:rPr lang="en-US" b="1" dirty="0">
                <a:solidFill>
                  <a:schemeClr val="tx1"/>
                </a:solidFill>
                <a:latin typeface="Times New Roman" panose="02020603050405020304" pitchFamily="18" charset="0"/>
                <a:cs typeface="Times New Roman" panose="02020603050405020304" pitchFamily="18" charset="0"/>
              </a:rPr>
              <a:t>The principal difference between the two methods is the means by which coating solidification is accomplished. </a:t>
            </a:r>
            <a:br>
              <a:rPr lang="en-US" b="1" dirty="0">
                <a:solidFill>
                  <a:schemeClr val="tx1"/>
                </a:solidFill>
                <a:latin typeface="Times New Roman" panose="02020603050405020304" pitchFamily="18" charset="0"/>
                <a:cs typeface="Times New Roman" panose="02020603050405020304" pitchFamily="18" charset="0"/>
              </a:rPr>
            </a:br>
            <a:r>
              <a:rPr lang="en-US" b="1" dirty="0">
                <a:solidFill>
                  <a:schemeClr val="tx1"/>
                </a:solidFill>
                <a:latin typeface="Times New Roman" panose="02020603050405020304" pitchFamily="18" charset="0"/>
                <a:cs typeface="Times New Roman" panose="02020603050405020304" pitchFamily="18" charset="0"/>
              </a:rPr>
              <a:t>Coating solidification in the case of </a:t>
            </a:r>
            <a:r>
              <a:rPr lang="en-US" b="1" dirty="0">
                <a:solidFill>
                  <a:srgbClr val="C00000"/>
                </a:solidFill>
                <a:latin typeface="Times New Roman" panose="02020603050405020304" pitchFamily="18" charset="0"/>
                <a:cs typeface="Times New Roman" panose="02020603050405020304" pitchFamily="18" charset="0"/>
              </a:rPr>
              <a:t>spray drying</a:t>
            </a:r>
            <a:r>
              <a:rPr lang="en-US" b="1" dirty="0">
                <a:solidFill>
                  <a:schemeClr val="tx1"/>
                </a:solidFill>
                <a:latin typeface="Times New Roman" panose="02020603050405020304" pitchFamily="18" charset="0"/>
                <a:cs typeface="Times New Roman" panose="02020603050405020304" pitchFamily="18" charset="0"/>
              </a:rPr>
              <a:t> is effected by </a:t>
            </a:r>
            <a:r>
              <a:rPr lang="en-US" b="1" u="sng" dirty="0">
                <a:solidFill>
                  <a:schemeClr val="tx1"/>
                </a:solidFill>
                <a:latin typeface="Times New Roman" panose="02020603050405020304" pitchFamily="18" charset="0"/>
                <a:cs typeface="Times New Roman" panose="02020603050405020304" pitchFamily="18" charset="0"/>
              </a:rPr>
              <a:t>rapid evaporation of a solvent in which the coating material is dissolved. </a:t>
            </a:r>
            <a:endParaRPr lang="en-IQ" b="1" u="sng"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5066531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583651F7-29CC-2549-8ECE-6525228C5A57}"/>
              </a:ext>
            </a:extLst>
          </p:cNvPr>
          <p:cNvSpPr>
            <a:spLocks noGrp="1"/>
          </p:cNvSpPr>
          <p:nvPr>
            <p:ph type="title"/>
          </p:nvPr>
        </p:nvSpPr>
        <p:spPr>
          <a:xfrm>
            <a:off x="1632031" y="91674"/>
            <a:ext cx="9814707" cy="1280890"/>
          </a:xfrm>
        </p:spPr>
        <p:txBody>
          <a:bodyPr>
            <a:noAutofit/>
          </a:bodyPr>
          <a:lstStyle/>
          <a:p>
            <a:pPr algn="just">
              <a:lnSpc>
                <a:spcPct val="150000"/>
              </a:lnSpc>
            </a:pPr>
            <a:r>
              <a:rPr lang="en-US" b="1" dirty="0">
                <a:solidFill>
                  <a:schemeClr val="tx1"/>
                </a:solidFill>
                <a:latin typeface="Times New Roman" panose="02020603050405020304" pitchFamily="18" charset="0"/>
                <a:cs typeface="Times New Roman" panose="02020603050405020304" pitchFamily="18" charset="0"/>
              </a:rPr>
              <a:t>Coating solidification in </a:t>
            </a:r>
            <a:r>
              <a:rPr lang="en-US" b="1" dirty="0">
                <a:solidFill>
                  <a:srgbClr val="C00000"/>
                </a:solidFill>
                <a:latin typeface="Times New Roman" panose="02020603050405020304" pitchFamily="18" charset="0"/>
                <a:cs typeface="Times New Roman" panose="02020603050405020304" pitchFamily="18" charset="0"/>
              </a:rPr>
              <a:t>spray congealing </a:t>
            </a:r>
            <a:r>
              <a:rPr lang="en-US" b="1" dirty="0">
                <a:solidFill>
                  <a:schemeClr val="tx1"/>
                </a:solidFill>
                <a:latin typeface="Times New Roman" panose="02020603050405020304" pitchFamily="18" charset="0"/>
                <a:cs typeface="Times New Roman" panose="02020603050405020304" pitchFamily="18" charset="0"/>
              </a:rPr>
              <a:t>methods is accomplished by </a:t>
            </a:r>
            <a:r>
              <a:rPr lang="en-US" b="1" u="sng" dirty="0">
                <a:solidFill>
                  <a:schemeClr val="tx1"/>
                </a:solidFill>
                <a:latin typeface="Times New Roman" panose="02020603050405020304" pitchFamily="18" charset="0"/>
                <a:cs typeface="Times New Roman" panose="02020603050405020304" pitchFamily="18" charset="0"/>
              </a:rPr>
              <a:t>thermally congealing a molten coating material </a:t>
            </a:r>
            <a:r>
              <a:rPr lang="en-US" b="1" dirty="0">
                <a:solidFill>
                  <a:schemeClr val="tx1"/>
                </a:solidFill>
                <a:latin typeface="Times New Roman" panose="02020603050405020304" pitchFamily="18" charset="0"/>
                <a:cs typeface="Times New Roman" panose="02020603050405020304" pitchFamily="18" charset="0"/>
              </a:rPr>
              <a:t>or by </a:t>
            </a:r>
            <a:r>
              <a:rPr lang="en-US" b="1" u="sng" dirty="0">
                <a:solidFill>
                  <a:schemeClr val="tx1"/>
                </a:solidFill>
                <a:latin typeface="Times New Roman" panose="02020603050405020304" pitchFamily="18" charset="0"/>
                <a:cs typeface="Times New Roman" panose="02020603050405020304" pitchFamily="18" charset="0"/>
              </a:rPr>
              <a:t>solidifying a dissolved coating by introducing the coating-core material mixture into a nonsolvent</a:t>
            </a:r>
            <a:r>
              <a:rPr lang="en-US" b="1" dirty="0">
                <a:solidFill>
                  <a:schemeClr val="tx1"/>
                </a:solidFill>
                <a:latin typeface="Times New Roman" panose="02020603050405020304" pitchFamily="18" charset="0"/>
                <a:cs typeface="Times New Roman" panose="02020603050405020304" pitchFamily="18" charset="0"/>
              </a:rPr>
              <a:t>. Removal of the nonsolvent or solvent from the coated product is then accomplished by sorption, extraction, or evaporation techniques.</a:t>
            </a:r>
            <a:br>
              <a:rPr lang="en-US" b="1" dirty="0">
                <a:latin typeface="Times New Roman" panose="02020603050405020304" pitchFamily="18" charset="0"/>
                <a:cs typeface="Times New Roman" panose="02020603050405020304" pitchFamily="18" charset="0"/>
              </a:rPr>
            </a:br>
            <a:endParaRPr lang="en-IQ"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4530595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9548F884-561E-8D42-A8DA-47FF2949B233}"/>
              </a:ext>
            </a:extLst>
          </p:cNvPr>
          <p:cNvSpPr txBox="1"/>
          <p:nvPr/>
        </p:nvSpPr>
        <p:spPr>
          <a:xfrm>
            <a:off x="1574159" y="639121"/>
            <a:ext cx="10081548" cy="5078313"/>
          </a:xfrm>
          <a:prstGeom prst="rect">
            <a:avLst/>
          </a:prstGeom>
          <a:noFill/>
        </p:spPr>
        <p:txBody>
          <a:bodyPr wrap="square">
            <a:spAutoFit/>
          </a:bodyPr>
          <a:lstStyle/>
          <a:p>
            <a:pPr algn="just"/>
            <a:r>
              <a:rPr lang="en-US" sz="3600" b="1" dirty="0">
                <a:solidFill>
                  <a:srgbClr val="C00000"/>
                </a:solidFill>
                <a:effectLst/>
                <a:latin typeface="Times New Roman" panose="02020603050405020304" pitchFamily="18" charset="0"/>
                <a:cs typeface="Times New Roman" panose="02020603050405020304" pitchFamily="18" charset="0"/>
              </a:rPr>
              <a:t>Process control variables </a:t>
            </a:r>
          </a:p>
          <a:p>
            <a:pPr marL="742950" indent="-742950" algn="just">
              <a:buAutoNum type="arabicPeriod"/>
            </a:pPr>
            <a:r>
              <a:rPr lang="en-US" sz="3600" b="1" dirty="0">
                <a:latin typeface="Times New Roman" panose="02020603050405020304" pitchFamily="18" charset="0"/>
                <a:cs typeface="Times New Roman" panose="02020603050405020304" pitchFamily="18" charset="0"/>
              </a:rPr>
              <a:t>F</a:t>
            </a:r>
            <a:r>
              <a:rPr lang="en-US" sz="3600" b="1" dirty="0">
                <a:effectLst/>
                <a:latin typeface="Times New Roman" panose="02020603050405020304" pitchFamily="18" charset="0"/>
                <a:cs typeface="Times New Roman" panose="02020603050405020304" pitchFamily="18" charset="0"/>
              </a:rPr>
              <a:t>eed material properties such as viscosity, uniformity.</a:t>
            </a:r>
          </a:p>
          <a:p>
            <a:pPr marL="742950" indent="-742950" algn="just">
              <a:buAutoNum type="arabicPeriod"/>
            </a:pPr>
            <a:r>
              <a:rPr lang="en-US" sz="3600" b="1" dirty="0">
                <a:latin typeface="Times New Roman" panose="02020603050405020304" pitchFamily="18" charset="0"/>
                <a:cs typeface="Times New Roman" panose="02020603050405020304" pitchFamily="18" charset="0"/>
              </a:rPr>
              <a:t>C</a:t>
            </a:r>
            <a:r>
              <a:rPr lang="en-US" sz="3600" b="1" dirty="0">
                <a:effectLst/>
                <a:latin typeface="Times New Roman" panose="02020603050405020304" pitchFamily="18" charset="0"/>
                <a:cs typeface="Times New Roman" panose="02020603050405020304" pitchFamily="18" charset="0"/>
              </a:rPr>
              <a:t>oncentration of core and coating material.</a:t>
            </a:r>
          </a:p>
          <a:p>
            <a:pPr marL="742950" indent="-742950" algn="just">
              <a:buAutoNum type="arabicPeriod"/>
            </a:pPr>
            <a:r>
              <a:rPr lang="en-US" sz="3600" b="1" dirty="0">
                <a:latin typeface="Times New Roman" panose="02020603050405020304" pitchFamily="18" charset="0"/>
                <a:cs typeface="Times New Roman" panose="02020603050405020304" pitchFamily="18" charset="0"/>
              </a:rPr>
              <a:t>F</a:t>
            </a:r>
            <a:r>
              <a:rPr lang="en-US" sz="3600" b="1" dirty="0">
                <a:effectLst/>
                <a:latin typeface="Times New Roman" panose="02020603050405020304" pitchFamily="18" charset="0"/>
                <a:cs typeface="Times New Roman" panose="02020603050405020304" pitchFamily="18" charset="0"/>
              </a:rPr>
              <a:t>eed rate.</a:t>
            </a:r>
          </a:p>
          <a:p>
            <a:pPr marL="742950" indent="-742950" algn="just">
              <a:buAutoNum type="arabicPeriod"/>
            </a:pPr>
            <a:r>
              <a:rPr lang="en-US" sz="3600" b="1" dirty="0">
                <a:latin typeface="Times New Roman" panose="02020603050405020304" pitchFamily="18" charset="0"/>
                <a:cs typeface="Times New Roman" panose="02020603050405020304" pitchFamily="18" charset="0"/>
              </a:rPr>
              <a:t>M</a:t>
            </a:r>
            <a:r>
              <a:rPr lang="en-US" sz="3600" b="1" dirty="0">
                <a:effectLst/>
                <a:latin typeface="Times New Roman" panose="02020603050405020304" pitchFamily="18" charset="0"/>
                <a:cs typeface="Times New Roman" panose="02020603050405020304" pitchFamily="18" charset="0"/>
              </a:rPr>
              <a:t>ethod of atomization.</a:t>
            </a:r>
          </a:p>
          <a:p>
            <a:pPr marL="742950" indent="-742950" algn="just">
              <a:buAutoNum type="arabicPeriod"/>
            </a:pPr>
            <a:r>
              <a:rPr lang="en-US" sz="3600" b="1" dirty="0">
                <a:latin typeface="Times New Roman" panose="02020603050405020304" pitchFamily="18" charset="0"/>
                <a:cs typeface="Times New Roman" panose="02020603050405020304" pitchFamily="18" charset="0"/>
              </a:rPr>
              <a:t>T</a:t>
            </a:r>
            <a:r>
              <a:rPr lang="en-US" sz="3600" b="1" dirty="0">
                <a:effectLst/>
                <a:latin typeface="Times New Roman" panose="02020603050405020304" pitchFamily="18" charset="0"/>
                <a:cs typeface="Times New Roman" panose="02020603050405020304" pitchFamily="18" charset="0"/>
              </a:rPr>
              <a:t>he drying rate, which is normally controlled by the inlet and outlet temperatures.</a:t>
            </a:r>
          </a:p>
          <a:p>
            <a:pPr marL="742950" indent="-742950" algn="just">
              <a:buAutoNum type="arabicPeriod"/>
            </a:pPr>
            <a:r>
              <a:rPr lang="en-US" sz="3600" b="1" dirty="0">
                <a:latin typeface="Times New Roman" panose="02020603050405020304" pitchFamily="18" charset="0"/>
                <a:cs typeface="Times New Roman" panose="02020603050405020304" pitchFamily="18" charset="0"/>
              </a:rPr>
              <a:t>T</a:t>
            </a:r>
            <a:r>
              <a:rPr lang="en-US" sz="3600" b="1" dirty="0">
                <a:effectLst/>
                <a:latin typeface="Times New Roman" panose="02020603050405020304" pitchFamily="18" charset="0"/>
                <a:cs typeface="Times New Roman" panose="02020603050405020304" pitchFamily="18" charset="0"/>
              </a:rPr>
              <a:t>he air stream solvent concentration. </a:t>
            </a:r>
          </a:p>
        </p:txBody>
      </p:sp>
    </p:spTree>
    <p:extLst>
      <p:ext uri="{BB962C8B-B14F-4D97-AF65-F5344CB8AC3E}">
        <p14:creationId xmlns:p14="http://schemas.microsoft.com/office/powerpoint/2010/main" val="4191471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03E6B84-A97A-F742-B8FF-3617B268D695}"/>
              </a:ext>
            </a:extLst>
          </p:cNvPr>
          <p:cNvSpPr>
            <a:spLocks noGrp="1"/>
          </p:cNvSpPr>
          <p:nvPr>
            <p:ph type="title"/>
          </p:nvPr>
        </p:nvSpPr>
        <p:spPr>
          <a:xfrm>
            <a:off x="1458412" y="0"/>
            <a:ext cx="9745259" cy="1280890"/>
          </a:xfrm>
        </p:spPr>
        <p:txBody>
          <a:bodyPr>
            <a:normAutofit fontScale="90000"/>
          </a:bodyPr>
          <a:lstStyle/>
          <a:p>
            <a:pPr algn="just">
              <a:lnSpc>
                <a:spcPct val="150000"/>
              </a:lnSpc>
            </a:pPr>
            <a:r>
              <a:rPr lang="en-US" sz="4000" b="1" dirty="0">
                <a:solidFill>
                  <a:srgbClr val="C00000"/>
                </a:solidFill>
                <a:latin typeface="Times New Roman" panose="02020603050405020304" pitchFamily="18" charset="0"/>
                <a:cs typeface="Times New Roman" panose="02020603050405020304" pitchFamily="18" charset="0"/>
              </a:rPr>
              <a:t>Microencapsulation</a:t>
            </a:r>
            <a:br>
              <a:rPr lang="en-US" dirty="0">
                <a:solidFill>
                  <a:srgbClr val="C00000"/>
                </a:solidFill>
              </a:rPr>
            </a:br>
            <a:r>
              <a:rPr lang="en-US" sz="4000" b="1" dirty="0">
                <a:solidFill>
                  <a:schemeClr val="tx1"/>
                </a:solidFill>
                <a:latin typeface="Times New Roman" panose="02020603050405020304" pitchFamily="18" charset="0"/>
                <a:cs typeface="Times New Roman" panose="02020603050405020304" pitchFamily="18" charset="0"/>
              </a:rPr>
              <a:t>Microencapsulation is the process by which individual particles or droplets of solid or liquid material (</a:t>
            </a:r>
            <a:r>
              <a:rPr lang="en-US" sz="4000" b="1" dirty="0">
                <a:solidFill>
                  <a:srgbClr val="C00000"/>
                </a:solidFill>
                <a:latin typeface="Times New Roman" panose="02020603050405020304" pitchFamily="18" charset="0"/>
                <a:cs typeface="Times New Roman" panose="02020603050405020304" pitchFamily="18" charset="0"/>
              </a:rPr>
              <a:t>the core</a:t>
            </a:r>
            <a:r>
              <a:rPr lang="en-US" sz="4000" b="1" dirty="0">
                <a:solidFill>
                  <a:schemeClr val="tx1"/>
                </a:solidFill>
                <a:latin typeface="Times New Roman" panose="02020603050405020304" pitchFamily="18" charset="0"/>
                <a:cs typeface="Times New Roman" panose="02020603050405020304" pitchFamily="18" charset="0"/>
              </a:rPr>
              <a:t>) are surrounded or coated with a continuous film of polymeric material (</a:t>
            </a:r>
            <a:r>
              <a:rPr lang="en-US" sz="4000" b="1" dirty="0">
                <a:solidFill>
                  <a:srgbClr val="C00000"/>
                </a:solidFill>
                <a:latin typeface="Times New Roman" panose="02020603050405020304" pitchFamily="18" charset="0"/>
                <a:cs typeface="Times New Roman" panose="02020603050405020304" pitchFamily="18" charset="0"/>
              </a:rPr>
              <a:t>the shell or coating material</a:t>
            </a:r>
            <a:r>
              <a:rPr lang="en-US" sz="4000" b="1" dirty="0">
                <a:solidFill>
                  <a:schemeClr val="tx1"/>
                </a:solidFill>
                <a:latin typeface="Times New Roman" panose="02020603050405020304" pitchFamily="18" charset="0"/>
                <a:cs typeface="Times New Roman" panose="02020603050405020304" pitchFamily="18" charset="0"/>
              </a:rPr>
              <a:t>) to produce capsules in the micrometer to millimeter range, known as microcapsules. </a:t>
            </a:r>
            <a:br>
              <a:rPr lang="en-US" sz="4000" dirty="0"/>
            </a:br>
            <a:br>
              <a:rPr lang="en-US" sz="4000" b="1" dirty="0">
                <a:latin typeface="Times New Roman" panose="02020603050405020304" pitchFamily="18" charset="0"/>
                <a:cs typeface="Times New Roman" panose="02020603050405020304" pitchFamily="18" charset="0"/>
              </a:rPr>
            </a:br>
            <a:br>
              <a:rPr lang="en-US" sz="4000" b="1" dirty="0">
                <a:latin typeface="Times New Roman" panose="02020603050405020304" pitchFamily="18" charset="0"/>
                <a:cs typeface="Times New Roman" panose="02020603050405020304" pitchFamily="18" charset="0"/>
              </a:rPr>
            </a:br>
            <a:endParaRPr lang="en-IQ" sz="40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7392276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2C40BE11-C34F-774E-B598-0784DA7C4BB2}"/>
              </a:ext>
            </a:extLst>
          </p:cNvPr>
          <p:cNvSpPr txBox="1"/>
          <p:nvPr/>
        </p:nvSpPr>
        <p:spPr>
          <a:xfrm>
            <a:off x="1443941" y="3059667"/>
            <a:ext cx="2803968" cy="584775"/>
          </a:xfrm>
          <a:prstGeom prst="rect">
            <a:avLst/>
          </a:prstGeom>
          <a:noFill/>
        </p:spPr>
        <p:txBody>
          <a:bodyPr wrap="square">
            <a:spAutoFit/>
          </a:bodyPr>
          <a:lstStyle/>
          <a:p>
            <a:r>
              <a:rPr lang="en-US" sz="3200" b="1" dirty="0">
                <a:solidFill>
                  <a:srgbClr val="C00000"/>
                </a:solidFill>
                <a:effectLst/>
                <a:latin typeface="TimesNewRomanPS"/>
              </a:rPr>
              <a:t>Spray Dryer </a:t>
            </a:r>
            <a:endParaRPr lang="en-US" sz="3200" dirty="0">
              <a:solidFill>
                <a:srgbClr val="C00000"/>
              </a:solidFill>
            </a:endParaRPr>
          </a:p>
        </p:txBody>
      </p:sp>
      <p:pic>
        <p:nvPicPr>
          <p:cNvPr id="5122" name="Picture 2" descr="page5image56485632">
            <a:extLst>
              <a:ext uri="{FF2B5EF4-FFF2-40B4-BE49-F238E27FC236}">
                <a16:creationId xmlns:a16="http://schemas.microsoft.com/office/drawing/2014/main" id="{DAF672D5-7F13-5645-8612-46F4390064D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14128" y="381964"/>
            <a:ext cx="7187878" cy="575261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6239358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8663D40-E3C0-8748-A3C4-F62686EA934D}"/>
              </a:ext>
            </a:extLst>
          </p:cNvPr>
          <p:cNvSpPr>
            <a:spLocks noGrp="1"/>
          </p:cNvSpPr>
          <p:nvPr>
            <p:ph type="title"/>
          </p:nvPr>
        </p:nvSpPr>
        <p:spPr>
          <a:xfrm>
            <a:off x="1967696" y="624110"/>
            <a:ext cx="9356202" cy="1280890"/>
          </a:xfrm>
        </p:spPr>
        <p:txBody>
          <a:bodyPr>
            <a:normAutofit fontScale="90000"/>
          </a:bodyPr>
          <a:lstStyle/>
          <a:p>
            <a:pPr algn="just">
              <a:lnSpc>
                <a:spcPct val="150000"/>
              </a:lnSpc>
            </a:pPr>
            <a:r>
              <a:rPr lang="en-US" sz="4000" b="1" dirty="0">
                <a:solidFill>
                  <a:schemeClr val="tx1"/>
                </a:solidFill>
                <a:latin typeface="Times New Roman" panose="02020603050405020304" pitchFamily="18" charset="0"/>
                <a:cs typeface="Times New Roman" panose="02020603050405020304" pitchFamily="18" charset="0"/>
              </a:rPr>
              <a:t>The process produces microcapsules approaching a </a:t>
            </a:r>
            <a:r>
              <a:rPr lang="en-US" sz="4000" b="1" dirty="0">
                <a:solidFill>
                  <a:srgbClr val="C00000"/>
                </a:solidFill>
                <a:latin typeface="Times New Roman" panose="02020603050405020304" pitchFamily="18" charset="0"/>
                <a:cs typeface="Times New Roman" panose="02020603050405020304" pitchFamily="18" charset="0"/>
              </a:rPr>
              <a:t>spherical</a:t>
            </a:r>
            <a:r>
              <a:rPr lang="en-US" sz="4000" b="1" dirty="0">
                <a:solidFill>
                  <a:schemeClr val="tx1"/>
                </a:solidFill>
                <a:latin typeface="Times New Roman" panose="02020603050405020304" pitchFamily="18" charset="0"/>
                <a:cs typeface="Times New Roman" panose="02020603050405020304" pitchFamily="18" charset="0"/>
              </a:rPr>
              <a:t> structure in the size range of 5 to 600 microns. Characteristically, spray drying yields products of low bulk density, owing to the </a:t>
            </a:r>
            <a:r>
              <a:rPr lang="en-US" sz="4000" b="1" dirty="0">
                <a:solidFill>
                  <a:srgbClr val="C00000"/>
                </a:solidFill>
                <a:latin typeface="Times New Roman" panose="02020603050405020304" pitchFamily="18" charset="0"/>
                <a:cs typeface="Times New Roman" panose="02020603050405020304" pitchFamily="18" charset="0"/>
              </a:rPr>
              <a:t>porous</a:t>
            </a:r>
            <a:r>
              <a:rPr lang="en-US" sz="4000" b="1" dirty="0">
                <a:solidFill>
                  <a:schemeClr val="tx1"/>
                </a:solidFill>
                <a:latin typeface="Times New Roman" panose="02020603050405020304" pitchFamily="18" charset="0"/>
                <a:cs typeface="Times New Roman" panose="02020603050405020304" pitchFamily="18" charset="0"/>
              </a:rPr>
              <a:t> nature of the coated particles.</a:t>
            </a:r>
            <a:br>
              <a:rPr lang="en-US" dirty="0"/>
            </a:br>
            <a:endParaRPr lang="en-IQ" dirty="0"/>
          </a:p>
        </p:txBody>
      </p:sp>
    </p:spTree>
    <p:extLst>
      <p:ext uri="{BB962C8B-B14F-4D97-AF65-F5344CB8AC3E}">
        <p14:creationId xmlns:p14="http://schemas.microsoft.com/office/powerpoint/2010/main" val="139756237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207C6D25-D4A2-8949-917B-812912AB4C3F}"/>
              </a:ext>
            </a:extLst>
          </p:cNvPr>
          <p:cNvSpPr txBox="1"/>
          <p:nvPr/>
        </p:nvSpPr>
        <p:spPr>
          <a:xfrm>
            <a:off x="1493133" y="567159"/>
            <a:ext cx="10185723" cy="5809732"/>
          </a:xfrm>
          <a:prstGeom prst="rect">
            <a:avLst/>
          </a:prstGeom>
          <a:noFill/>
        </p:spPr>
        <p:txBody>
          <a:bodyPr wrap="square">
            <a:spAutoFit/>
          </a:bodyPr>
          <a:lstStyle/>
          <a:p>
            <a:pPr algn="just">
              <a:lnSpc>
                <a:spcPct val="150000"/>
              </a:lnSpc>
            </a:pPr>
            <a:r>
              <a:rPr lang="en-US" sz="3600" b="1" dirty="0">
                <a:effectLst/>
                <a:latin typeface="Times New Roman" panose="02020603050405020304" pitchFamily="18" charset="0"/>
                <a:cs typeface="Times New Roman" panose="02020603050405020304" pitchFamily="18" charset="0"/>
              </a:rPr>
              <a:t>Microencapsulation </a:t>
            </a:r>
            <a:r>
              <a:rPr lang="en-US" sz="3600" b="1" dirty="0">
                <a:latin typeface="Times New Roman" panose="02020603050405020304" pitchFamily="18" charset="0"/>
                <a:cs typeface="Times New Roman" panose="02020603050405020304" pitchFamily="18" charset="0"/>
              </a:rPr>
              <a:t>by spray drying and </a:t>
            </a:r>
            <a:r>
              <a:rPr lang="en-US" sz="3600" b="1" dirty="0">
                <a:effectLst/>
                <a:latin typeface="Times New Roman" panose="02020603050405020304" pitchFamily="18" charset="0"/>
                <a:cs typeface="Times New Roman" panose="02020603050405020304" pitchFamily="18" charset="0"/>
              </a:rPr>
              <a:t>spray </a:t>
            </a:r>
            <a:r>
              <a:rPr lang="en-US" sz="3600" b="1" dirty="0">
                <a:latin typeface="Times New Roman" panose="02020603050405020304" pitchFamily="18" charset="0"/>
                <a:cs typeface="Times New Roman" panose="02020603050405020304" pitchFamily="18" charset="0"/>
              </a:rPr>
              <a:t>congealing is quite similar, they </a:t>
            </a:r>
            <a:r>
              <a:rPr lang="en-US" sz="3600" b="1" dirty="0">
                <a:effectLst/>
                <a:latin typeface="Times New Roman" panose="02020603050405020304" pitchFamily="18" charset="0"/>
                <a:cs typeface="Times New Roman" panose="02020603050405020304" pitchFamily="18" charset="0"/>
              </a:rPr>
              <a:t>can be accomplished with </a:t>
            </a:r>
            <a:r>
              <a:rPr lang="en-US" sz="3600" b="1" dirty="0">
                <a:latin typeface="Times New Roman" panose="02020603050405020304" pitchFamily="18" charset="0"/>
                <a:cs typeface="Times New Roman" panose="02020603050405020304" pitchFamily="18" charset="0"/>
              </a:rPr>
              <a:t>same spray drying </a:t>
            </a:r>
            <a:r>
              <a:rPr lang="en-US" sz="3600" b="1" dirty="0">
                <a:effectLst/>
                <a:latin typeface="Times New Roman" panose="02020603050405020304" pitchFamily="18" charset="0"/>
                <a:cs typeface="Times New Roman" panose="02020603050405020304" pitchFamily="18" charset="0"/>
              </a:rPr>
              <a:t>equipment and the general process variables and conditions are similar, except that in </a:t>
            </a:r>
            <a:r>
              <a:rPr lang="en-US" sz="3600" b="1" dirty="0">
                <a:solidFill>
                  <a:srgbClr val="C00000"/>
                </a:solidFill>
                <a:effectLst/>
                <a:latin typeface="Times New Roman" panose="02020603050405020304" pitchFamily="18" charset="0"/>
                <a:cs typeface="Times New Roman" panose="02020603050405020304" pitchFamily="18" charset="0"/>
              </a:rPr>
              <a:t>spray congealing </a:t>
            </a:r>
            <a:r>
              <a:rPr lang="en-US" sz="3600" b="1" dirty="0">
                <a:effectLst/>
                <a:latin typeface="Times New Roman" panose="02020603050405020304" pitchFamily="18" charset="0"/>
                <a:cs typeface="Times New Roman" panose="02020603050405020304" pitchFamily="18" charset="0"/>
              </a:rPr>
              <a:t>the core material is dispersed in </a:t>
            </a:r>
            <a:r>
              <a:rPr lang="en-US" sz="3600" b="1" dirty="0">
                <a:solidFill>
                  <a:srgbClr val="C00000"/>
                </a:solidFill>
                <a:effectLst/>
                <a:latin typeface="Times New Roman" panose="02020603050405020304" pitchFamily="18" charset="0"/>
                <a:cs typeface="Times New Roman" panose="02020603050405020304" pitchFamily="18" charset="0"/>
              </a:rPr>
              <a:t>a coating material melt </a:t>
            </a:r>
            <a:r>
              <a:rPr lang="en-US" sz="3600" b="1" dirty="0">
                <a:effectLst/>
                <a:latin typeface="Times New Roman" panose="02020603050405020304" pitchFamily="18" charset="0"/>
                <a:cs typeface="Times New Roman" panose="02020603050405020304" pitchFamily="18" charset="0"/>
              </a:rPr>
              <a:t>rather than a coating solution. </a:t>
            </a:r>
          </a:p>
        </p:txBody>
      </p:sp>
    </p:spTree>
    <p:extLst>
      <p:ext uri="{BB962C8B-B14F-4D97-AF65-F5344CB8AC3E}">
        <p14:creationId xmlns:p14="http://schemas.microsoft.com/office/powerpoint/2010/main" val="343474931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393AB7-DD3D-8443-8730-437A37D7744D}"/>
              </a:ext>
            </a:extLst>
          </p:cNvPr>
          <p:cNvSpPr>
            <a:spLocks noGrp="1"/>
          </p:cNvSpPr>
          <p:nvPr>
            <p:ph type="title"/>
          </p:nvPr>
        </p:nvSpPr>
        <p:spPr>
          <a:xfrm>
            <a:off x="1520190" y="1279478"/>
            <a:ext cx="9847261" cy="1280890"/>
          </a:xfrm>
        </p:spPr>
        <p:txBody>
          <a:bodyPr>
            <a:noAutofit/>
          </a:bodyPr>
          <a:lstStyle/>
          <a:p>
            <a:pPr algn="just">
              <a:lnSpc>
                <a:spcPct val="150000"/>
              </a:lnSpc>
            </a:pPr>
            <a:r>
              <a:rPr lang="en-US" b="1" dirty="0">
                <a:solidFill>
                  <a:schemeClr val="tx1"/>
                </a:solidFill>
                <a:latin typeface="Times New Roman" panose="02020603050405020304" pitchFamily="18" charset="0"/>
                <a:cs typeface="Times New Roman" panose="02020603050405020304" pitchFamily="18" charset="0"/>
              </a:rPr>
              <a:t>Coating solidification is accomplished by spraying the hot mixture into a </a:t>
            </a:r>
            <a:r>
              <a:rPr lang="en-US" b="1" dirty="0">
                <a:solidFill>
                  <a:srgbClr val="C00000"/>
                </a:solidFill>
                <a:latin typeface="Times New Roman" panose="02020603050405020304" pitchFamily="18" charset="0"/>
                <a:cs typeface="Times New Roman" panose="02020603050405020304" pitchFamily="18" charset="0"/>
              </a:rPr>
              <a:t>cool air stream</a:t>
            </a:r>
            <a:r>
              <a:rPr lang="en-US" b="1" dirty="0">
                <a:solidFill>
                  <a:schemeClr val="tx1"/>
                </a:solidFill>
                <a:latin typeface="Times New Roman" panose="02020603050405020304" pitchFamily="18" charset="0"/>
                <a:cs typeface="Times New Roman" panose="02020603050405020304" pitchFamily="18" charset="0"/>
              </a:rPr>
              <a:t>. Waxes, fatty acids and alcohols, polymers and sugars, which are solids at room temperature but meltable at reasonable temperatures.</a:t>
            </a:r>
          </a:p>
        </p:txBody>
      </p:sp>
    </p:spTree>
    <p:extLst>
      <p:ext uri="{BB962C8B-B14F-4D97-AF65-F5344CB8AC3E}">
        <p14:creationId xmlns:p14="http://schemas.microsoft.com/office/powerpoint/2010/main" val="280498965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3C0FA636-D5F1-014F-A370-1C674DCBF783}"/>
              </a:ext>
            </a:extLst>
          </p:cNvPr>
          <p:cNvSpPr>
            <a:spLocks noGrp="1"/>
          </p:cNvSpPr>
          <p:nvPr>
            <p:ph type="title"/>
          </p:nvPr>
        </p:nvSpPr>
        <p:spPr>
          <a:xfrm>
            <a:off x="1921592" y="276869"/>
            <a:ext cx="8911687" cy="1280890"/>
          </a:xfrm>
        </p:spPr>
        <p:txBody>
          <a:bodyPr/>
          <a:lstStyle/>
          <a:p>
            <a:r>
              <a:rPr lang="en-US" b="1" dirty="0">
                <a:solidFill>
                  <a:srgbClr val="C00000"/>
                </a:solidFill>
                <a:latin typeface="Times New Roman" panose="02020603050405020304" pitchFamily="18" charset="0"/>
                <a:cs typeface="Times New Roman" panose="02020603050405020304" pitchFamily="18" charset="0"/>
              </a:rPr>
              <a:t>Solvent Evaporation</a:t>
            </a:r>
            <a:br>
              <a:rPr lang="en-US" dirty="0"/>
            </a:br>
            <a:endParaRPr lang="en-IQ" dirty="0"/>
          </a:p>
        </p:txBody>
      </p:sp>
      <p:sp>
        <p:nvSpPr>
          <p:cNvPr id="8" name="TextBox 7">
            <a:extLst>
              <a:ext uri="{FF2B5EF4-FFF2-40B4-BE49-F238E27FC236}">
                <a16:creationId xmlns:a16="http://schemas.microsoft.com/office/drawing/2014/main" id="{0DC3C50E-C7E1-9343-BF49-AA79E3819581}"/>
              </a:ext>
            </a:extLst>
          </p:cNvPr>
          <p:cNvSpPr txBox="1"/>
          <p:nvPr/>
        </p:nvSpPr>
        <p:spPr>
          <a:xfrm>
            <a:off x="1223057" y="1067785"/>
            <a:ext cx="10490522" cy="4410887"/>
          </a:xfrm>
          <a:prstGeom prst="rect">
            <a:avLst/>
          </a:prstGeom>
          <a:noFill/>
        </p:spPr>
        <p:txBody>
          <a:bodyPr wrap="square">
            <a:spAutoFit/>
          </a:bodyPr>
          <a:lstStyle/>
          <a:p>
            <a:pPr marL="0" indent="0" algn="just">
              <a:lnSpc>
                <a:spcPct val="160000"/>
              </a:lnSpc>
              <a:buNone/>
            </a:pPr>
            <a:r>
              <a:rPr lang="en-US" sz="3600" b="1" dirty="0">
                <a:latin typeface="Times New Roman" panose="02020603050405020304" pitchFamily="18" charset="0"/>
                <a:cs typeface="Times New Roman" panose="02020603050405020304" pitchFamily="18" charset="0"/>
              </a:rPr>
              <a:t>The processes are carried out in a liquid manufacturing vehicle.</a:t>
            </a:r>
          </a:p>
          <a:p>
            <a:pPr marL="0" indent="0" algn="just">
              <a:lnSpc>
                <a:spcPct val="160000"/>
              </a:lnSpc>
              <a:buNone/>
            </a:pPr>
            <a:r>
              <a:rPr lang="en-US" sz="3600" b="1" dirty="0">
                <a:latin typeface="Times New Roman" panose="02020603050405020304" pitchFamily="18" charset="0"/>
                <a:cs typeface="Times New Roman" panose="02020603050405020304" pitchFamily="18" charset="0"/>
              </a:rPr>
              <a:t>The microcapsule coating is dissolved in a volatile solvent, which is immiscible with the liquid manufacturing vehicle phase. </a:t>
            </a:r>
          </a:p>
        </p:txBody>
      </p:sp>
    </p:spTree>
    <p:extLst>
      <p:ext uri="{BB962C8B-B14F-4D97-AF65-F5344CB8AC3E}">
        <p14:creationId xmlns:p14="http://schemas.microsoft.com/office/powerpoint/2010/main" val="268437593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DCA7C226-6D63-5A46-BD1E-00E66085E227}"/>
              </a:ext>
            </a:extLst>
          </p:cNvPr>
          <p:cNvSpPr>
            <a:spLocks noGrp="1"/>
          </p:cNvSpPr>
          <p:nvPr>
            <p:ph type="title"/>
          </p:nvPr>
        </p:nvSpPr>
        <p:spPr>
          <a:xfrm>
            <a:off x="1898443" y="658834"/>
            <a:ext cx="9166954" cy="1280890"/>
          </a:xfrm>
        </p:spPr>
        <p:txBody>
          <a:bodyPr>
            <a:normAutofit fontScale="90000"/>
          </a:bodyPr>
          <a:lstStyle/>
          <a:p>
            <a:pPr algn="just">
              <a:lnSpc>
                <a:spcPct val="150000"/>
              </a:lnSpc>
            </a:pPr>
            <a:r>
              <a:rPr lang="en-US" sz="4000" b="1" dirty="0">
                <a:solidFill>
                  <a:schemeClr val="tx1"/>
                </a:solidFill>
                <a:latin typeface="Times New Roman" panose="02020603050405020304" pitchFamily="18" charset="0"/>
                <a:cs typeface="Times New Roman" panose="02020603050405020304" pitchFamily="18" charset="0"/>
              </a:rPr>
              <a:t>A core material to be microencapsulated is dissolved or dispersed in the coating polymer solution. With agitation, the core coating material mixture is dispersed in the liquid manufacturing vehicle phase to obtain the appropriate size microcapsule.</a:t>
            </a:r>
            <a:br>
              <a:rPr lang="en-US" dirty="0"/>
            </a:br>
            <a:endParaRPr lang="en-IQ" dirty="0"/>
          </a:p>
        </p:txBody>
      </p:sp>
    </p:spTree>
    <p:extLst>
      <p:ext uri="{BB962C8B-B14F-4D97-AF65-F5344CB8AC3E}">
        <p14:creationId xmlns:p14="http://schemas.microsoft.com/office/powerpoint/2010/main" val="118124536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AD069906-1241-F346-8A19-DFEA095F9AC4}"/>
              </a:ext>
            </a:extLst>
          </p:cNvPr>
          <p:cNvSpPr txBox="1"/>
          <p:nvPr/>
        </p:nvSpPr>
        <p:spPr>
          <a:xfrm>
            <a:off x="1493134" y="524134"/>
            <a:ext cx="10440364" cy="5809732"/>
          </a:xfrm>
          <a:prstGeom prst="rect">
            <a:avLst/>
          </a:prstGeom>
          <a:noFill/>
        </p:spPr>
        <p:txBody>
          <a:bodyPr wrap="square">
            <a:spAutoFit/>
          </a:bodyPr>
          <a:lstStyle/>
          <a:p>
            <a:pPr algn="just">
              <a:lnSpc>
                <a:spcPct val="150000"/>
              </a:lnSpc>
            </a:pPr>
            <a:r>
              <a:rPr lang="en-US" sz="3600" b="1" dirty="0">
                <a:effectLst/>
                <a:latin typeface="Times New Roman" panose="02020603050405020304" pitchFamily="18" charset="0"/>
                <a:cs typeface="Times New Roman" panose="02020603050405020304" pitchFamily="18" charset="0"/>
              </a:rPr>
              <a:t>The mixture is then heated </a:t>
            </a:r>
            <a:r>
              <a:rPr lang="en-US" sz="3600" b="1" dirty="0">
                <a:solidFill>
                  <a:srgbClr val="C00000"/>
                </a:solidFill>
                <a:effectLst/>
                <a:latin typeface="Times New Roman" panose="02020603050405020304" pitchFamily="18" charset="0"/>
                <a:cs typeface="Times New Roman" panose="02020603050405020304" pitchFamily="18" charset="0"/>
              </a:rPr>
              <a:t>to evaporate the solvent</a:t>
            </a:r>
            <a:r>
              <a:rPr lang="en-US" sz="3600" b="1" dirty="0">
                <a:effectLst/>
                <a:latin typeface="Times New Roman" panose="02020603050405020304" pitchFamily="18" charset="0"/>
                <a:cs typeface="Times New Roman" panose="02020603050405020304" pitchFamily="18" charset="0"/>
              </a:rPr>
              <a:t> for the polymer. In the case in which the core material is dispersed in the polymer solution, polymer shrinks around the core. In the case in which the core material is dissolved in the coating polymer solution, a matrix-type microcapsule is formed. </a:t>
            </a:r>
          </a:p>
        </p:txBody>
      </p:sp>
    </p:spTree>
    <p:extLst>
      <p:ext uri="{BB962C8B-B14F-4D97-AF65-F5344CB8AC3E}">
        <p14:creationId xmlns:p14="http://schemas.microsoft.com/office/powerpoint/2010/main" val="428853314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page11image56207520">
            <a:extLst>
              <a:ext uri="{FF2B5EF4-FFF2-40B4-BE49-F238E27FC236}">
                <a16:creationId xmlns:a16="http://schemas.microsoft.com/office/drawing/2014/main" id="{2653944D-DD50-7B46-82B8-E9021AA4CD3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60339" y="355921"/>
            <a:ext cx="9271321" cy="614615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9011301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11C5ED8-DE1A-3343-8336-8B7372B19D69}"/>
              </a:ext>
            </a:extLst>
          </p:cNvPr>
          <p:cNvSpPr txBox="1"/>
          <p:nvPr/>
        </p:nvSpPr>
        <p:spPr>
          <a:xfrm>
            <a:off x="1689905" y="612844"/>
            <a:ext cx="9803756" cy="4978735"/>
          </a:xfrm>
          <a:prstGeom prst="rect">
            <a:avLst/>
          </a:prstGeom>
          <a:noFill/>
        </p:spPr>
        <p:txBody>
          <a:bodyPr wrap="square">
            <a:spAutoFit/>
          </a:bodyPr>
          <a:lstStyle/>
          <a:p>
            <a:pPr algn="just">
              <a:lnSpc>
                <a:spcPct val="150000"/>
              </a:lnSpc>
            </a:pPr>
            <a:r>
              <a:rPr lang="en-US" sz="3600" b="1" dirty="0">
                <a:effectLst/>
                <a:latin typeface="Times New Roman" panose="02020603050405020304" pitchFamily="18" charset="0"/>
                <a:cs typeface="Times New Roman" panose="02020603050405020304" pitchFamily="18" charset="0"/>
              </a:rPr>
              <a:t>Once all the solvent for the polymer is evaporated, the liquid vehicle temperature is reduced to ambient temperature with continued agitation. At this stage, the microcapsules can be used in suspension form, coated on to substrates or isolated as powders.</a:t>
            </a:r>
          </a:p>
        </p:txBody>
      </p:sp>
    </p:spTree>
    <p:extLst>
      <p:ext uri="{BB962C8B-B14F-4D97-AF65-F5344CB8AC3E}">
        <p14:creationId xmlns:p14="http://schemas.microsoft.com/office/powerpoint/2010/main" val="89603176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C96F4B0F-D328-7E44-9725-A5FCD82575DE}"/>
              </a:ext>
            </a:extLst>
          </p:cNvPr>
          <p:cNvSpPr txBox="1"/>
          <p:nvPr/>
        </p:nvSpPr>
        <p:spPr>
          <a:xfrm>
            <a:off x="1443942" y="649902"/>
            <a:ext cx="9864524" cy="4978735"/>
          </a:xfrm>
          <a:prstGeom prst="rect">
            <a:avLst/>
          </a:prstGeom>
          <a:noFill/>
        </p:spPr>
        <p:txBody>
          <a:bodyPr wrap="square">
            <a:spAutoFit/>
          </a:bodyPr>
          <a:lstStyle/>
          <a:p>
            <a:pPr>
              <a:lnSpc>
                <a:spcPct val="150000"/>
              </a:lnSpc>
            </a:pPr>
            <a:r>
              <a:rPr lang="en-US" sz="3600" b="1" dirty="0">
                <a:solidFill>
                  <a:srgbClr val="C00000"/>
                </a:solidFill>
                <a:effectLst/>
                <a:latin typeface="Times New Roman" panose="02020603050405020304" pitchFamily="18" charset="0"/>
                <a:cs typeface="Times New Roman" panose="02020603050405020304" pitchFamily="18" charset="0"/>
              </a:rPr>
              <a:t>Process variables </a:t>
            </a:r>
            <a:r>
              <a:rPr lang="en-US" sz="3600" b="1" dirty="0">
                <a:effectLst/>
                <a:latin typeface="Times New Roman" panose="02020603050405020304" pitchFamily="18" charset="0"/>
                <a:cs typeface="Times New Roman" panose="02020603050405020304" pitchFamily="18" charset="0"/>
              </a:rPr>
              <a:t>would include:</a:t>
            </a:r>
          </a:p>
          <a:p>
            <a:pPr>
              <a:lnSpc>
                <a:spcPct val="150000"/>
              </a:lnSpc>
            </a:pPr>
            <a:r>
              <a:rPr lang="en-US" sz="3600" b="1" dirty="0">
                <a:effectLst/>
                <a:latin typeface="Times New Roman" panose="02020603050405020304" pitchFamily="18" charset="0"/>
                <a:cs typeface="Times New Roman" panose="02020603050405020304" pitchFamily="18" charset="0"/>
              </a:rPr>
              <a:t>1. </a:t>
            </a:r>
            <a:r>
              <a:rPr lang="en-US" sz="3600" b="1" dirty="0">
                <a:latin typeface="Times New Roman" panose="02020603050405020304" pitchFamily="18" charset="0"/>
                <a:cs typeface="Times New Roman" panose="02020603050405020304" pitchFamily="18" charset="0"/>
              </a:rPr>
              <a:t>M</a:t>
            </a:r>
            <a:r>
              <a:rPr lang="en-US" sz="3600" b="1" dirty="0">
                <a:effectLst/>
                <a:latin typeface="Times New Roman" panose="02020603050405020304" pitchFamily="18" charset="0"/>
                <a:cs typeface="Times New Roman" panose="02020603050405020304" pitchFamily="18" charset="0"/>
              </a:rPr>
              <a:t>ethods of forming dispersions.</a:t>
            </a:r>
          </a:p>
          <a:p>
            <a:pPr>
              <a:lnSpc>
                <a:spcPct val="150000"/>
              </a:lnSpc>
            </a:pPr>
            <a:r>
              <a:rPr lang="en-US" sz="3600" b="1" dirty="0">
                <a:latin typeface="Times New Roman" panose="02020603050405020304" pitchFamily="18" charset="0"/>
                <a:cs typeface="Times New Roman" panose="02020603050405020304" pitchFamily="18" charset="0"/>
              </a:rPr>
              <a:t>2. E</a:t>
            </a:r>
            <a:r>
              <a:rPr lang="en-US" sz="3600" b="1" dirty="0">
                <a:effectLst/>
                <a:latin typeface="Times New Roman" panose="02020603050405020304" pitchFamily="18" charset="0"/>
                <a:cs typeface="Times New Roman" panose="02020603050405020304" pitchFamily="18" charset="0"/>
              </a:rPr>
              <a:t>vaporation rate of the solvent for the coating polymer.</a:t>
            </a:r>
          </a:p>
          <a:p>
            <a:pPr>
              <a:lnSpc>
                <a:spcPct val="150000"/>
              </a:lnSpc>
            </a:pPr>
            <a:r>
              <a:rPr lang="en-US" sz="3600" b="1" dirty="0">
                <a:latin typeface="Times New Roman" panose="02020603050405020304" pitchFamily="18" charset="0"/>
                <a:cs typeface="Times New Roman" panose="02020603050405020304" pitchFamily="18" charset="0"/>
              </a:rPr>
              <a:t>3.</a:t>
            </a:r>
            <a:r>
              <a:rPr lang="en-US" sz="3600" b="1" dirty="0">
                <a:effectLst/>
                <a:latin typeface="Times New Roman" panose="02020603050405020304" pitchFamily="18" charset="0"/>
                <a:cs typeface="Times New Roman" panose="02020603050405020304" pitchFamily="18" charset="0"/>
              </a:rPr>
              <a:t> </a:t>
            </a:r>
            <a:r>
              <a:rPr lang="en-US" sz="3600" b="1" dirty="0">
                <a:latin typeface="Times New Roman" panose="02020603050405020304" pitchFamily="18" charset="0"/>
                <a:cs typeface="Times New Roman" panose="02020603050405020304" pitchFamily="18" charset="0"/>
              </a:rPr>
              <a:t>T</a:t>
            </a:r>
            <a:r>
              <a:rPr lang="en-US" sz="3600" b="1" dirty="0">
                <a:effectLst/>
                <a:latin typeface="Times New Roman" panose="02020603050405020304" pitchFamily="18" charset="0"/>
                <a:cs typeface="Times New Roman" panose="02020603050405020304" pitchFamily="18" charset="0"/>
              </a:rPr>
              <a:t>emperature cycles</a:t>
            </a:r>
            <a:r>
              <a:rPr lang="en-US" sz="3600" b="1" dirty="0">
                <a:latin typeface="Times New Roman" panose="02020603050405020304" pitchFamily="18" charset="0"/>
                <a:cs typeface="Times New Roman" panose="02020603050405020304" pitchFamily="18" charset="0"/>
              </a:rPr>
              <a:t>.</a:t>
            </a:r>
            <a:endParaRPr lang="en-US" sz="3600" b="1" dirty="0">
              <a:effectLst/>
              <a:latin typeface="Times New Roman" panose="02020603050405020304" pitchFamily="18" charset="0"/>
              <a:cs typeface="Times New Roman" panose="02020603050405020304" pitchFamily="18" charset="0"/>
            </a:endParaRPr>
          </a:p>
          <a:p>
            <a:pPr>
              <a:lnSpc>
                <a:spcPct val="150000"/>
              </a:lnSpc>
            </a:pPr>
            <a:r>
              <a:rPr lang="en-US" sz="3600" b="1" dirty="0">
                <a:effectLst/>
                <a:latin typeface="Times New Roman" panose="02020603050405020304" pitchFamily="18" charset="0"/>
                <a:cs typeface="Times New Roman" panose="02020603050405020304" pitchFamily="18" charset="0"/>
              </a:rPr>
              <a:t>4. Agitation rates.</a:t>
            </a:r>
          </a:p>
        </p:txBody>
      </p:sp>
    </p:spTree>
    <p:extLst>
      <p:ext uri="{BB962C8B-B14F-4D97-AF65-F5344CB8AC3E}">
        <p14:creationId xmlns:p14="http://schemas.microsoft.com/office/powerpoint/2010/main" val="34721498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5" name="Picture 1" descr="page2image56146144">
            <a:extLst>
              <a:ext uri="{FF2B5EF4-FFF2-40B4-BE49-F238E27FC236}">
                <a16:creationId xmlns:a16="http://schemas.microsoft.com/office/drawing/2014/main" id="{8C994527-52BB-A743-BD01-244F29E3778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19241" y="605438"/>
            <a:ext cx="6736465" cy="5185458"/>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450BC01B-F3CD-F341-AEA8-0899EA457752}"/>
              </a:ext>
            </a:extLst>
          </p:cNvPr>
          <p:cNvSpPr txBox="1"/>
          <p:nvPr/>
        </p:nvSpPr>
        <p:spPr>
          <a:xfrm>
            <a:off x="182301" y="3198167"/>
            <a:ext cx="6105644" cy="461665"/>
          </a:xfrm>
          <a:prstGeom prst="rect">
            <a:avLst/>
          </a:prstGeom>
          <a:noFill/>
        </p:spPr>
        <p:txBody>
          <a:bodyPr wrap="square">
            <a:spAutoFit/>
          </a:bodyPr>
          <a:lstStyle/>
          <a:p>
            <a:r>
              <a:rPr lang="en-US" sz="2400" b="1" dirty="0">
                <a:solidFill>
                  <a:srgbClr val="C00000"/>
                </a:solidFill>
                <a:effectLst/>
                <a:latin typeface="Times New Roman" panose="02020603050405020304" pitchFamily="18" charset="0"/>
                <a:cs typeface="Times New Roman" panose="02020603050405020304" pitchFamily="18" charset="0"/>
              </a:rPr>
              <a:t>Microcapsule with core and coat </a:t>
            </a:r>
            <a:endParaRPr lang="en-US" sz="2400" b="1" dirty="0">
              <a:solidFill>
                <a:srgbClr val="C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4894745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C1EC7F1F-C95B-664B-A50B-63A6155495AC}"/>
              </a:ext>
            </a:extLst>
          </p:cNvPr>
          <p:cNvSpPr txBox="1"/>
          <p:nvPr/>
        </p:nvSpPr>
        <p:spPr>
          <a:xfrm>
            <a:off x="706057" y="416688"/>
            <a:ext cx="11285317" cy="5808257"/>
          </a:xfrm>
          <a:prstGeom prst="rect">
            <a:avLst/>
          </a:prstGeom>
          <a:noFill/>
        </p:spPr>
        <p:txBody>
          <a:bodyPr wrap="square">
            <a:spAutoFit/>
          </a:bodyPr>
          <a:lstStyle/>
          <a:p>
            <a:pPr algn="just">
              <a:lnSpc>
                <a:spcPct val="150000"/>
              </a:lnSpc>
            </a:pPr>
            <a:r>
              <a:rPr lang="en-US" sz="2800" b="1" dirty="0">
                <a:latin typeface="TimesNewRomanPSMT"/>
              </a:rPr>
              <a:t>          </a:t>
            </a:r>
            <a:r>
              <a:rPr lang="en-US" sz="3600" b="1" dirty="0">
                <a:latin typeface="TimesNewRomanPSMT"/>
              </a:rPr>
              <a:t> </a:t>
            </a:r>
            <a:r>
              <a:rPr lang="en-US" sz="3600" b="1" dirty="0">
                <a:solidFill>
                  <a:srgbClr val="C00000"/>
                </a:solidFill>
                <a:latin typeface="TimesNewRomanPSMT"/>
              </a:rPr>
              <a:t>Pan Coating</a:t>
            </a:r>
          </a:p>
          <a:p>
            <a:pPr algn="just">
              <a:lnSpc>
                <a:spcPct val="150000"/>
              </a:lnSpc>
            </a:pPr>
            <a:r>
              <a:rPr lang="en-US" sz="3600" b="1" dirty="0">
                <a:effectLst/>
                <a:latin typeface="TimesNewRomanPSMT"/>
              </a:rPr>
              <a:t>The particles are tumbled in a pan while the coating material is applied slowly, solid particles greater than 600 microns in size are generally considered essential for effective coating, and the process has been extensively employed for the preparation of controlled - release beads. </a:t>
            </a:r>
            <a:endParaRPr lang="en-US" sz="3600" b="1" dirty="0"/>
          </a:p>
        </p:txBody>
      </p:sp>
    </p:spTree>
    <p:extLst>
      <p:ext uri="{BB962C8B-B14F-4D97-AF65-F5344CB8AC3E}">
        <p14:creationId xmlns:p14="http://schemas.microsoft.com/office/powerpoint/2010/main" val="259956505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7" name="Picture 1" descr="page12image56512784">
            <a:extLst>
              <a:ext uri="{FF2B5EF4-FFF2-40B4-BE49-F238E27FC236}">
                <a16:creationId xmlns:a16="http://schemas.microsoft.com/office/drawing/2014/main" id="{3F3052B9-5A9F-4E43-B6E4-738FA893395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01479" y="243068"/>
            <a:ext cx="9363918" cy="608828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55355328"/>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5" name="Picture 1" descr="page12image56516528">
            <a:extLst>
              <a:ext uri="{FF2B5EF4-FFF2-40B4-BE49-F238E27FC236}">
                <a16:creationId xmlns:a16="http://schemas.microsoft.com/office/drawing/2014/main" id="{9A383152-F6BF-A642-A4BD-D20895BD49C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65541" y="60767"/>
            <a:ext cx="6759614" cy="6736465"/>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a:extLst>
              <a:ext uri="{FF2B5EF4-FFF2-40B4-BE49-F238E27FC236}">
                <a16:creationId xmlns:a16="http://schemas.microsoft.com/office/drawing/2014/main" id="{546AC6CA-662D-DB42-A01A-E530EBC6B0CB}"/>
              </a:ext>
            </a:extLst>
          </p:cNvPr>
          <p:cNvSpPr txBox="1"/>
          <p:nvPr/>
        </p:nvSpPr>
        <p:spPr>
          <a:xfrm>
            <a:off x="1131425" y="3059668"/>
            <a:ext cx="2433578" cy="584775"/>
          </a:xfrm>
          <a:prstGeom prst="rect">
            <a:avLst/>
          </a:prstGeom>
          <a:noFill/>
        </p:spPr>
        <p:txBody>
          <a:bodyPr wrap="square">
            <a:spAutoFit/>
          </a:bodyPr>
          <a:lstStyle/>
          <a:p>
            <a:r>
              <a:rPr lang="en-US" sz="3200" b="1" dirty="0">
                <a:solidFill>
                  <a:srgbClr val="C00000"/>
                </a:solidFill>
                <a:latin typeface="TimesNewRomanPS"/>
              </a:rPr>
              <a:t>P</a:t>
            </a:r>
            <a:r>
              <a:rPr lang="en-US" sz="3200" b="1" dirty="0">
                <a:solidFill>
                  <a:srgbClr val="C00000"/>
                </a:solidFill>
                <a:effectLst/>
                <a:latin typeface="TimesNewRomanPS"/>
              </a:rPr>
              <a:t>an </a:t>
            </a:r>
            <a:r>
              <a:rPr lang="en-US" sz="3200" b="1" dirty="0">
                <a:solidFill>
                  <a:srgbClr val="C00000"/>
                </a:solidFill>
                <a:latin typeface="TimesNewRomanPS"/>
              </a:rPr>
              <a:t>C</a:t>
            </a:r>
            <a:r>
              <a:rPr lang="en-US" sz="3200" b="1" dirty="0">
                <a:solidFill>
                  <a:srgbClr val="C00000"/>
                </a:solidFill>
                <a:effectLst/>
                <a:latin typeface="TimesNewRomanPS"/>
              </a:rPr>
              <a:t>oating </a:t>
            </a:r>
            <a:endParaRPr lang="en-US" sz="3200" dirty="0">
              <a:solidFill>
                <a:srgbClr val="C00000"/>
              </a:solidFill>
            </a:endParaRPr>
          </a:p>
        </p:txBody>
      </p:sp>
    </p:spTree>
    <p:extLst>
      <p:ext uri="{BB962C8B-B14F-4D97-AF65-F5344CB8AC3E}">
        <p14:creationId xmlns:p14="http://schemas.microsoft.com/office/powerpoint/2010/main" val="2144873428"/>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F55A2FC5-D77D-5943-997B-C598624E94F1}"/>
              </a:ext>
            </a:extLst>
          </p:cNvPr>
          <p:cNvSpPr txBox="1"/>
          <p:nvPr/>
        </p:nvSpPr>
        <p:spPr>
          <a:xfrm>
            <a:off x="1088020" y="217271"/>
            <a:ext cx="10949651" cy="4147739"/>
          </a:xfrm>
          <a:prstGeom prst="rect">
            <a:avLst/>
          </a:prstGeom>
          <a:noFill/>
        </p:spPr>
        <p:txBody>
          <a:bodyPr wrap="square">
            <a:spAutoFit/>
          </a:bodyPr>
          <a:lstStyle/>
          <a:p>
            <a:pPr algn="just">
              <a:lnSpc>
                <a:spcPct val="150000"/>
              </a:lnSpc>
            </a:pPr>
            <a:r>
              <a:rPr lang="ar-SA" sz="3600" b="1" dirty="0">
                <a:effectLst/>
                <a:latin typeface="Times New Roman" panose="02020603050405020304" pitchFamily="18" charset="0"/>
                <a:cs typeface="Times New Roman" panose="02020603050405020304" pitchFamily="18" charset="0"/>
              </a:rPr>
              <a:t>    </a:t>
            </a:r>
            <a:r>
              <a:rPr lang="en-US" sz="3600" b="1" dirty="0">
                <a:solidFill>
                  <a:srgbClr val="C00000"/>
                </a:solidFill>
                <a:effectLst/>
                <a:latin typeface="Times New Roman" panose="02020603050405020304" pitchFamily="18" charset="0"/>
                <a:cs typeface="Times New Roman" panose="02020603050405020304" pitchFamily="18" charset="0"/>
              </a:rPr>
              <a:t>Polymerization</a:t>
            </a:r>
          </a:p>
          <a:p>
            <a:pPr algn="just">
              <a:lnSpc>
                <a:spcPct val="150000"/>
              </a:lnSpc>
            </a:pPr>
            <a:r>
              <a:rPr lang="en-US" sz="3600" b="1" dirty="0">
                <a:effectLst/>
                <a:latin typeface="Times New Roman" panose="02020603050405020304" pitchFamily="18" charset="0"/>
                <a:cs typeface="Times New Roman" panose="02020603050405020304" pitchFamily="18" charset="0"/>
              </a:rPr>
              <a:t>The methods involve the reaction of monomeric units located at the interface existing between a core material substance and a continuous phase in which the core material is dispersed. </a:t>
            </a:r>
          </a:p>
        </p:txBody>
      </p:sp>
    </p:spTree>
    <p:extLst>
      <p:ext uri="{BB962C8B-B14F-4D97-AF65-F5344CB8AC3E}">
        <p14:creationId xmlns:p14="http://schemas.microsoft.com/office/powerpoint/2010/main" val="1882781791"/>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F5B0CDF5-794A-9144-B9DE-C8A79F18811C}"/>
              </a:ext>
            </a:extLst>
          </p:cNvPr>
          <p:cNvSpPr txBox="1"/>
          <p:nvPr/>
        </p:nvSpPr>
        <p:spPr>
          <a:xfrm>
            <a:off x="1516284" y="939269"/>
            <a:ext cx="10139423" cy="3315651"/>
          </a:xfrm>
          <a:prstGeom prst="rect">
            <a:avLst/>
          </a:prstGeom>
          <a:noFill/>
        </p:spPr>
        <p:txBody>
          <a:bodyPr wrap="square">
            <a:spAutoFit/>
          </a:bodyPr>
          <a:lstStyle/>
          <a:p>
            <a:pPr marL="0" algn="just" defTabSz="457200" rtl="1" eaLnBrk="1" latinLnBrk="0" hangingPunct="1">
              <a:lnSpc>
                <a:spcPct val="150000"/>
              </a:lnSpc>
            </a:pPr>
            <a:r>
              <a:rPr lang="en-US" sz="3600" b="1" dirty="0">
                <a:effectLst/>
                <a:latin typeface="Times New Roman" panose="02020603050405020304" pitchFamily="18" charset="0"/>
                <a:cs typeface="Times New Roman" panose="02020603050405020304" pitchFamily="18" charset="0"/>
              </a:rPr>
              <a:t>The continuous or core material supporting phase is usually a liquid or gas, and therefore the polymerization reaction occurs at a liquid-liquid, liquid-gas, solid-liquid, or solid-gas interface.</a:t>
            </a:r>
            <a:endParaRPr lang="en-IQ" sz="3600" dirty="0"/>
          </a:p>
        </p:txBody>
      </p:sp>
    </p:spTree>
    <p:extLst>
      <p:ext uri="{BB962C8B-B14F-4D97-AF65-F5344CB8AC3E}">
        <p14:creationId xmlns:p14="http://schemas.microsoft.com/office/powerpoint/2010/main" val="3726272620"/>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CEEAB38F-0229-C24B-9A51-0FDA73CCB128}"/>
              </a:ext>
            </a:extLst>
          </p:cNvPr>
          <p:cNvSpPr txBox="1"/>
          <p:nvPr/>
        </p:nvSpPr>
        <p:spPr>
          <a:xfrm>
            <a:off x="3043178" y="2824752"/>
            <a:ext cx="6105644" cy="769441"/>
          </a:xfrm>
          <a:prstGeom prst="rect">
            <a:avLst/>
          </a:prstGeom>
          <a:noFill/>
        </p:spPr>
        <p:txBody>
          <a:bodyPr wrap="square">
            <a:spAutoFit/>
          </a:bodyPr>
          <a:lstStyle/>
          <a:p>
            <a:pPr algn="ctr"/>
            <a:r>
              <a:rPr lang="en-IQ" sz="4400" b="1" dirty="0">
                <a:solidFill>
                  <a:srgbClr val="C00000"/>
                </a:solidFill>
                <a:latin typeface="APPLE CHANCERY" panose="03020702040506060504" pitchFamily="66" charset="-79"/>
                <a:cs typeface="APPLE CHANCERY" panose="03020702040506060504" pitchFamily="66" charset="-79"/>
              </a:rPr>
              <a:t>Thank You</a:t>
            </a:r>
          </a:p>
        </p:txBody>
      </p:sp>
    </p:spTree>
    <p:extLst>
      <p:ext uri="{BB962C8B-B14F-4D97-AF65-F5344CB8AC3E}">
        <p14:creationId xmlns:p14="http://schemas.microsoft.com/office/powerpoint/2010/main" val="27916371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0A7CBD63-3471-134F-B1F5-5E74F4F172FA}"/>
              </a:ext>
            </a:extLst>
          </p:cNvPr>
          <p:cNvSpPr>
            <a:spLocks noGrp="1"/>
          </p:cNvSpPr>
          <p:nvPr>
            <p:ph type="title"/>
          </p:nvPr>
        </p:nvSpPr>
        <p:spPr>
          <a:xfrm>
            <a:off x="1605866" y="464090"/>
            <a:ext cx="9881284" cy="1280890"/>
          </a:xfrm>
        </p:spPr>
        <p:txBody>
          <a:bodyPr>
            <a:normAutofit fontScale="90000"/>
          </a:bodyPr>
          <a:lstStyle/>
          <a:p>
            <a:pPr algn="just">
              <a:lnSpc>
                <a:spcPct val="150000"/>
              </a:lnSpc>
            </a:pPr>
            <a:br>
              <a:rPr lang="en-US" dirty="0"/>
            </a:br>
            <a:r>
              <a:rPr lang="en-US" sz="4000" b="1" dirty="0">
                <a:solidFill>
                  <a:schemeClr val="tx1"/>
                </a:solidFill>
                <a:latin typeface="Times New Roman" panose="02020603050405020304" pitchFamily="18" charset="0"/>
                <a:cs typeface="Times New Roman" panose="02020603050405020304" pitchFamily="18" charset="0"/>
              </a:rPr>
              <a:t>Microencapsulation is differentiated from macrocoating techniques in that the former involves the coating of particles ranging dimensionally from several</a:t>
            </a:r>
            <a:r>
              <a:rPr lang="ar-SA" sz="4000" b="1" dirty="0">
                <a:solidFill>
                  <a:schemeClr val="tx1"/>
                </a:solidFill>
                <a:latin typeface="Times New Roman" panose="02020603050405020304" pitchFamily="18" charset="0"/>
                <a:cs typeface="Times New Roman" panose="02020603050405020304" pitchFamily="18" charset="0"/>
              </a:rPr>
              <a:t> </a:t>
            </a:r>
            <a:r>
              <a:rPr lang="en-US" sz="4000" b="1" dirty="0">
                <a:solidFill>
                  <a:schemeClr val="tx1"/>
                </a:solidFill>
                <a:latin typeface="Times New Roman" panose="02020603050405020304" pitchFamily="18" charset="0"/>
                <a:cs typeface="Times New Roman" panose="02020603050405020304" pitchFamily="18" charset="0"/>
              </a:rPr>
              <a:t>tenths of a micron to 5000 microns in size.</a:t>
            </a:r>
            <a:br>
              <a:rPr lang="en-US" dirty="0">
                <a:solidFill>
                  <a:schemeClr val="tx1"/>
                </a:solidFill>
              </a:rPr>
            </a:br>
            <a:endParaRPr lang="en-IQ" dirty="0">
              <a:solidFill>
                <a:schemeClr val="tx1"/>
              </a:solidFill>
            </a:endParaRPr>
          </a:p>
        </p:txBody>
      </p:sp>
    </p:spTree>
    <p:extLst>
      <p:ext uri="{BB962C8B-B14F-4D97-AF65-F5344CB8AC3E}">
        <p14:creationId xmlns:p14="http://schemas.microsoft.com/office/powerpoint/2010/main" val="19714502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ABB7A700-DD2A-C042-AB23-8DFDFA6E8E35}"/>
              </a:ext>
            </a:extLst>
          </p:cNvPr>
          <p:cNvSpPr>
            <a:spLocks noGrp="1"/>
          </p:cNvSpPr>
          <p:nvPr>
            <p:ph type="title"/>
          </p:nvPr>
        </p:nvSpPr>
        <p:spPr>
          <a:xfrm>
            <a:off x="1654044" y="936627"/>
            <a:ext cx="9758594" cy="1280890"/>
          </a:xfrm>
        </p:spPr>
        <p:txBody>
          <a:bodyPr>
            <a:noAutofit/>
          </a:bodyPr>
          <a:lstStyle/>
          <a:p>
            <a:pPr algn="just">
              <a:lnSpc>
                <a:spcPct val="150000"/>
              </a:lnSpc>
            </a:pPr>
            <a:r>
              <a:rPr lang="en-US" b="1" dirty="0">
                <a:solidFill>
                  <a:schemeClr val="tx1"/>
                </a:solidFill>
                <a:latin typeface="Times New Roman" panose="02020603050405020304" pitchFamily="18" charset="0"/>
                <a:cs typeface="Times New Roman" panose="02020603050405020304" pitchFamily="18" charset="0"/>
              </a:rPr>
              <a:t>1.  This technique can be used for converting liquid drugs in a free flowing powder. </a:t>
            </a:r>
            <a:br>
              <a:rPr lang="en-US" b="1" dirty="0">
                <a:solidFill>
                  <a:schemeClr val="tx1"/>
                </a:solidFill>
                <a:latin typeface="Times New Roman" panose="02020603050405020304" pitchFamily="18" charset="0"/>
                <a:cs typeface="Times New Roman" panose="02020603050405020304" pitchFamily="18" charset="0"/>
              </a:rPr>
            </a:br>
            <a:r>
              <a:rPr lang="en-US" b="1" dirty="0">
                <a:solidFill>
                  <a:schemeClr val="tx1"/>
                </a:solidFill>
                <a:latin typeface="Times New Roman" panose="02020603050405020304" pitchFamily="18" charset="0"/>
                <a:cs typeface="Times New Roman" panose="02020603050405020304" pitchFamily="18" charset="0"/>
              </a:rPr>
              <a:t>2. The drugs, which are sensitive to oxygen, moisture or light, can be stabilized by microencapsulation. </a:t>
            </a:r>
            <a:br>
              <a:rPr lang="en-US" b="1" dirty="0">
                <a:solidFill>
                  <a:schemeClr val="tx1"/>
                </a:solidFill>
                <a:latin typeface="Times New Roman" panose="02020603050405020304" pitchFamily="18" charset="0"/>
                <a:cs typeface="Times New Roman" panose="02020603050405020304" pitchFamily="18" charset="0"/>
              </a:rPr>
            </a:br>
            <a:r>
              <a:rPr lang="en-US" b="1" dirty="0">
                <a:solidFill>
                  <a:schemeClr val="tx1"/>
                </a:solidFill>
                <a:latin typeface="Times New Roman" panose="02020603050405020304" pitchFamily="18" charset="0"/>
                <a:cs typeface="Times New Roman" panose="02020603050405020304" pitchFamily="18" charset="0"/>
              </a:rPr>
              <a:t>3. Incompatibility among the drugs can be prevented by microencapsulation. </a:t>
            </a:r>
            <a:br>
              <a:rPr lang="en-US" b="1" dirty="0">
                <a:latin typeface="Times New Roman" panose="02020603050405020304" pitchFamily="18" charset="0"/>
                <a:cs typeface="Times New Roman" panose="02020603050405020304" pitchFamily="18" charset="0"/>
              </a:rPr>
            </a:br>
            <a:endParaRPr lang="en-IQ" b="1" dirty="0">
              <a:latin typeface="Times New Roman" panose="02020603050405020304" pitchFamily="18" charset="0"/>
              <a:cs typeface="Times New Roman" panose="02020603050405020304" pitchFamily="18" charset="0"/>
            </a:endParaRPr>
          </a:p>
        </p:txBody>
      </p:sp>
      <p:sp>
        <p:nvSpPr>
          <p:cNvPr id="6" name="TextBox 5">
            <a:extLst>
              <a:ext uri="{FF2B5EF4-FFF2-40B4-BE49-F238E27FC236}">
                <a16:creationId xmlns:a16="http://schemas.microsoft.com/office/drawing/2014/main" id="{1476F308-7043-5B4D-81F5-1E41816BFB51}"/>
              </a:ext>
            </a:extLst>
          </p:cNvPr>
          <p:cNvSpPr txBox="1"/>
          <p:nvPr/>
        </p:nvSpPr>
        <p:spPr>
          <a:xfrm>
            <a:off x="1541362" y="150999"/>
            <a:ext cx="9674506" cy="646331"/>
          </a:xfrm>
          <a:prstGeom prst="rect">
            <a:avLst/>
          </a:prstGeom>
          <a:noFill/>
        </p:spPr>
        <p:txBody>
          <a:bodyPr wrap="square">
            <a:spAutoFit/>
          </a:bodyPr>
          <a:lstStyle/>
          <a:p>
            <a:r>
              <a:rPr lang="en-US" sz="3600" b="1" dirty="0">
                <a:solidFill>
                  <a:srgbClr val="C00000"/>
                </a:solidFill>
                <a:latin typeface="Times New Roman" panose="02020603050405020304" pitchFamily="18" charset="0"/>
                <a:cs typeface="Times New Roman" panose="02020603050405020304" pitchFamily="18" charset="0"/>
              </a:rPr>
              <a:t>The applications of microencapsulation include:</a:t>
            </a:r>
            <a:r>
              <a:rPr lang="en-US" sz="3600" b="1" u="sng" dirty="0">
                <a:solidFill>
                  <a:srgbClr val="C00000"/>
                </a:solidFill>
                <a:latin typeface="Times New Roman" panose="02020603050405020304" pitchFamily="18" charset="0"/>
                <a:cs typeface="Times New Roman" panose="02020603050405020304" pitchFamily="18" charset="0"/>
              </a:rPr>
              <a:t> </a:t>
            </a:r>
            <a:endParaRPr lang="en-IQ" sz="3600" u="sng" dirty="0"/>
          </a:p>
        </p:txBody>
      </p:sp>
    </p:spTree>
    <p:extLst>
      <p:ext uri="{BB962C8B-B14F-4D97-AF65-F5344CB8AC3E}">
        <p14:creationId xmlns:p14="http://schemas.microsoft.com/office/powerpoint/2010/main" val="28605432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6D7445-62E1-3E49-99BB-56F032B0F8D5}"/>
              </a:ext>
            </a:extLst>
          </p:cNvPr>
          <p:cNvSpPr>
            <a:spLocks noGrp="1"/>
          </p:cNvSpPr>
          <p:nvPr>
            <p:ph type="title"/>
          </p:nvPr>
        </p:nvSpPr>
        <p:spPr>
          <a:xfrm>
            <a:off x="1632030" y="230571"/>
            <a:ext cx="9884780" cy="1280890"/>
          </a:xfrm>
        </p:spPr>
        <p:txBody>
          <a:bodyPr>
            <a:normAutofit fontScale="90000"/>
          </a:bodyPr>
          <a:lstStyle/>
          <a:p>
            <a:pPr algn="just">
              <a:lnSpc>
                <a:spcPct val="150000"/>
              </a:lnSpc>
            </a:pPr>
            <a:r>
              <a:rPr lang="en-US" sz="4000" b="1" dirty="0">
                <a:solidFill>
                  <a:schemeClr val="tx1"/>
                </a:solidFill>
                <a:latin typeface="Times New Roman" panose="02020603050405020304" pitchFamily="18" charset="0"/>
                <a:cs typeface="Times New Roman" panose="02020603050405020304" pitchFamily="18" charset="0"/>
              </a:rPr>
              <a:t>4.  Vaporization of many volatile drugs e.g. methyl salicylate and peppermint oil can be prevented by microencapsulation. </a:t>
            </a:r>
            <a:br>
              <a:rPr lang="en-US" sz="4000" b="1" dirty="0">
                <a:solidFill>
                  <a:schemeClr val="tx1"/>
                </a:solidFill>
                <a:latin typeface="Times New Roman" panose="02020603050405020304" pitchFamily="18" charset="0"/>
                <a:cs typeface="Times New Roman" panose="02020603050405020304" pitchFamily="18" charset="0"/>
              </a:rPr>
            </a:br>
            <a:r>
              <a:rPr lang="en-US" sz="4000" b="1" dirty="0">
                <a:solidFill>
                  <a:schemeClr val="tx1"/>
                </a:solidFill>
                <a:latin typeface="Times New Roman" panose="02020603050405020304" pitchFamily="18" charset="0"/>
                <a:cs typeface="Times New Roman" panose="02020603050405020304" pitchFamily="18" charset="0"/>
              </a:rPr>
              <a:t>5.  Many drugs have been microencapsulated to reduce toxicity and GI irritation including ferrous sulphate and </a:t>
            </a:r>
            <a:r>
              <a:rPr lang="en-US" sz="4000" b="1" dirty="0" err="1">
                <a:solidFill>
                  <a:schemeClr val="tx1"/>
                </a:solidFill>
                <a:latin typeface="Times New Roman" panose="02020603050405020304" pitchFamily="18" charset="0"/>
                <a:cs typeface="Times New Roman" panose="02020603050405020304" pitchFamily="18" charset="0"/>
              </a:rPr>
              <a:t>KCl</a:t>
            </a:r>
            <a:r>
              <a:rPr lang="en-US" sz="4000" b="1" dirty="0">
                <a:solidFill>
                  <a:schemeClr val="tx1"/>
                </a:solidFill>
                <a:latin typeface="Times New Roman" panose="02020603050405020304" pitchFamily="18" charset="0"/>
                <a:cs typeface="Times New Roman" panose="02020603050405020304" pitchFamily="18" charset="0"/>
              </a:rPr>
              <a:t>. </a:t>
            </a:r>
            <a:br>
              <a:rPr lang="en-US" sz="4000" b="1" dirty="0">
                <a:solidFill>
                  <a:schemeClr val="tx1"/>
                </a:solidFill>
                <a:latin typeface="Times New Roman" panose="02020603050405020304" pitchFamily="18" charset="0"/>
                <a:cs typeface="Times New Roman" panose="02020603050405020304" pitchFamily="18" charset="0"/>
              </a:rPr>
            </a:br>
            <a:r>
              <a:rPr lang="en-US" sz="4000" b="1" dirty="0">
                <a:solidFill>
                  <a:schemeClr val="tx1"/>
                </a:solidFill>
                <a:latin typeface="Times New Roman" panose="02020603050405020304" pitchFamily="18" charset="0"/>
                <a:cs typeface="Times New Roman" panose="02020603050405020304" pitchFamily="18" charset="0"/>
              </a:rPr>
              <a:t>6.  Alteration in site of absorption can also be achieved by microencapsulation. </a:t>
            </a:r>
            <a:br>
              <a:rPr lang="en-US" b="1" dirty="0">
                <a:latin typeface="Times New Roman" panose="02020603050405020304" pitchFamily="18" charset="0"/>
                <a:cs typeface="Times New Roman" panose="02020603050405020304" pitchFamily="18" charset="0"/>
              </a:rPr>
            </a:br>
            <a:endParaRPr lang="en-IQ" dirty="0"/>
          </a:p>
        </p:txBody>
      </p:sp>
    </p:spTree>
    <p:extLst>
      <p:ext uri="{BB962C8B-B14F-4D97-AF65-F5344CB8AC3E}">
        <p14:creationId xmlns:p14="http://schemas.microsoft.com/office/powerpoint/2010/main" val="17508861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111E46-6014-8547-9BC3-B5ABB290F601}"/>
              </a:ext>
            </a:extLst>
          </p:cNvPr>
          <p:cNvSpPr>
            <a:spLocks noGrp="1"/>
          </p:cNvSpPr>
          <p:nvPr>
            <p:ph type="title"/>
          </p:nvPr>
        </p:nvSpPr>
        <p:spPr>
          <a:xfrm>
            <a:off x="1574156" y="612535"/>
            <a:ext cx="10475089" cy="1280890"/>
          </a:xfrm>
        </p:spPr>
        <p:txBody>
          <a:bodyPr>
            <a:noAutofit/>
          </a:bodyPr>
          <a:lstStyle/>
          <a:p>
            <a:pPr>
              <a:lnSpc>
                <a:spcPct val="150000"/>
              </a:lnSpc>
            </a:pPr>
            <a:r>
              <a:rPr lang="en-US" b="1" dirty="0">
                <a:solidFill>
                  <a:schemeClr val="tx1"/>
                </a:solidFill>
                <a:latin typeface="Times New Roman" panose="02020603050405020304" pitchFamily="18" charset="0"/>
                <a:cs typeface="Times New Roman" panose="02020603050405020304" pitchFamily="18" charset="0"/>
              </a:rPr>
              <a:t>7.  Toxic chemicals such as insecticides may be microencapsulated to reduce the possibility of sensitization of factorial person. </a:t>
            </a:r>
            <a:br>
              <a:rPr lang="en-US" b="1" dirty="0">
                <a:solidFill>
                  <a:schemeClr val="tx1"/>
                </a:solidFill>
                <a:latin typeface="Times New Roman" panose="02020603050405020304" pitchFamily="18" charset="0"/>
                <a:cs typeface="Times New Roman" panose="02020603050405020304" pitchFamily="18" charset="0"/>
              </a:rPr>
            </a:br>
            <a:r>
              <a:rPr lang="en-US" b="1" dirty="0">
                <a:solidFill>
                  <a:schemeClr val="tx1"/>
                </a:solidFill>
                <a:latin typeface="Times New Roman" panose="02020603050405020304" pitchFamily="18" charset="0"/>
                <a:cs typeface="Times New Roman" panose="02020603050405020304" pitchFamily="18" charset="0"/>
              </a:rPr>
              <a:t>8.  Microencapsulated vitamin A palmitate had enhanced stability. </a:t>
            </a:r>
            <a:br>
              <a:rPr lang="en-US" b="1" dirty="0">
                <a:solidFill>
                  <a:schemeClr val="tx1"/>
                </a:solidFill>
                <a:latin typeface="Times New Roman" panose="02020603050405020304" pitchFamily="18" charset="0"/>
                <a:cs typeface="Times New Roman" panose="02020603050405020304" pitchFamily="18" charset="0"/>
              </a:rPr>
            </a:br>
            <a:r>
              <a:rPr lang="en-US" b="1" dirty="0">
                <a:solidFill>
                  <a:schemeClr val="tx1"/>
                </a:solidFill>
                <a:latin typeface="Times New Roman" panose="02020603050405020304" pitchFamily="18" charset="0"/>
                <a:cs typeface="Times New Roman" panose="02020603050405020304" pitchFamily="18" charset="0"/>
              </a:rPr>
              <a:t>9. Controlling the release characteristics or availability of coated materials. </a:t>
            </a:r>
            <a:br>
              <a:rPr lang="en-US" b="1" dirty="0">
                <a:latin typeface="Times New Roman" panose="02020603050405020304" pitchFamily="18" charset="0"/>
                <a:cs typeface="Times New Roman" panose="02020603050405020304" pitchFamily="18" charset="0"/>
              </a:rPr>
            </a:br>
            <a:endParaRPr lang="en-IQ" dirty="0"/>
          </a:p>
        </p:txBody>
      </p:sp>
    </p:spTree>
    <p:extLst>
      <p:ext uri="{BB962C8B-B14F-4D97-AF65-F5344CB8AC3E}">
        <p14:creationId xmlns:p14="http://schemas.microsoft.com/office/powerpoint/2010/main" val="17196154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EECEB59F-DD50-3C45-9FD3-ECF49796DF13}"/>
              </a:ext>
            </a:extLst>
          </p:cNvPr>
          <p:cNvSpPr>
            <a:spLocks noGrp="1"/>
          </p:cNvSpPr>
          <p:nvPr>
            <p:ph type="title"/>
          </p:nvPr>
        </p:nvSpPr>
        <p:spPr>
          <a:xfrm>
            <a:off x="1640156" y="2047795"/>
            <a:ext cx="8911687" cy="1280890"/>
          </a:xfrm>
        </p:spPr>
        <p:txBody>
          <a:bodyPr>
            <a:normAutofit fontScale="90000"/>
          </a:bodyPr>
          <a:lstStyle/>
          <a:p>
            <a:pPr algn="just">
              <a:lnSpc>
                <a:spcPct val="150000"/>
              </a:lnSpc>
            </a:pPr>
            <a:r>
              <a:rPr lang="en-US" sz="4000" b="1" dirty="0">
                <a:solidFill>
                  <a:schemeClr val="tx1"/>
                </a:solidFill>
                <a:latin typeface="Times New Roman" panose="02020603050405020304" pitchFamily="18" charset="0"/>
                <a:cs typeface="Times New Roman" panose="02020603050405020304" pitchFamily="18" charset="0"/>
              </a:rPr>
              <a:t>11. Because of the smallness of the particles, drug moieties can be widely distributed throughout the gastrointestinal tract, thus potentially </a:t>
            </a:r>
            <a:r>
              <a:rPr lang="en-US" sz="4000" b="1" dirty="0">
                <a:solidFill>
                  <a:srgbClr val="C00000"/>
                </a:solidFill>
                <a:latin typeface="Times New Roman" panose="02020603050405020304" pitchFamily="18" charset="0"/>
                <a:cs typeface="Times New Roman" panose="02020603050405020304" pitchFamily="18" charset="0"/>
              </a:rPr>
              <a:t>improving drug sorption</a:t>
            </a:r>
            <a:r>
              <a:rPr lang="en-US" sz="4000" b="1" dirty="0">
                <a:latin typeface="Times New Roman" panose="02020603050405020304" pitchFamily="18" charset="0"/>
                <a:cs typeface="Times New Roman" panose="02020603050405020304" pitchFamily="18" charset="0"/>
              </a:rPr>
              <a:t>.</a:t>
            </a:r>
            <a:br>
              <a:rPr lang="en-US" dirty="0"/>
            </a:br>
            <a:endParaRPr lang="en-IQ" dirty="0"/>
          </a:p>
        </p:txBody>
      </p:sp>
      <p:sp>
        <p:nvSpPr>
          <p:cNvPr id="10" name="TextBox 9">
            <a:extLst>
              <a:ext uri="{FF2B5EF4-FFF2-40B4-BE49-F238E27FC236}">
                <a16:creationId xmlns:a16="http://schemas.microsoft.com/office/drawing/2014/main" id="{D754D90C-AA19-9245-856D-2090738E6D1E}"/>
              </a:ext>
            </a:extLst>
          </p:cNvPr>
          <p:cNvSpPr txBox="1"/>
          <p:nvPr/>
        </p:nvSpPr>
        <p:spPr>
          <a:xfrm>
            <a:off x="1724628" y="1180751"/>
            <a:ext cx="8437943" cy="646331"/>
          </a:xfrm>
          <a:prstGeom prst="rect">
            <a:avLst/>
          </a:prstGeom>
          <a:noFill/>
        </p:spPr>
        <p:txBody>
          <a:bodyPr wrap="square">
            <a:spAutoFit/>
          </a:bodyPr>
          <a:lstStyle/>
          <a:p>
            <a:r>
              <a:rPr lang="en-US" sz="3600" b="1" dirty="0">
                <a:effectLst/>
                <a:latin typeface="TimesNewRomanPSMT"/>
              </a:rPr>
              <a:t>10. </a:t>
            </a:r>
            <a:r>
              <a:rPr lang="en-US" sz="3600" b="1" dirty="0">
                <a:latin typeface="TimesNewRomanPSMT"/>
              </a:rPr>
              <a:t>M</a:t>
            </a:r>
            <a:r>
              <a:rPr lang="en-US" sz="3600" b="1" dirty="0">
                <a:effectLst/>
                <a:latin typeface="TimesNewRomanPSMT"/>
              </a:rPr>
              <a:t>asking the taste or odor of the core. </a:t>
            </a:r>
            <a:endParaRPr lang="en-US" sz="3600" b="1" dirty="0">
              <a:effectLst/>
            </a:endParaRPr>
          </a:p>
        </p:txBody>
      </p:sp>
    </p:spTree>
    <p:extLst>
      <p:ext uri="{BB962C8B-B14F-4D97-AF65-F5344CB8AC3E}">
        <p14:creationId xmlns:p14="http://schemas.microsoft.com/office/powerpoint/2010/main" val="3600214805"/>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24536</TotalTime>
  <Words>1663</Words>
  <Application>Microsoft Macintosh PowerPoint</Application>
  <PresentationFormat>Widescreen</PresentationFormat>
  <Paragraphs>75</Paragraphs>
  <Slides>45</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45</vt:i4>
      </vt:variant>
    </vt:vector>
  </HeadingPairs>
  <TitlesOfParts>
    <vt:vector size="53" baseType="lpstr">
      <vt:lpstr>APPLE CHANCERY</vt:lpstr>
      <vt:lpstr>Arial</vt:lpstr>
      <vt:lpstr>Century Gothic</vt:lpstr>
      <vt:lpstr>Times New Roman</vt:lpstr>
      <vt:lpstr>TimesNewRomanPS</vt:lpstr>
      <vt:lpstr>TimesNewRomanPSMT</vt:lpstr>
      <vt:lpstr>Wingdings 3</vt:lpstr>
      <vt:lpstr>Wisp</vt:lpstr>
      <vt:lpstr>  Industrial Pharmacy II                                     Assist. Lect. Amenah M. M.</vt:lpstr>
      <vt:lpstr> Microencapsulation </vt:lpstr>
      <vt:lpstr>Microencapsulation Microencapsulation is the process by which individual particles or droplets of solid or liquid material (the core) are surrounded or coated with a continuous film of polymeric material (the shell or coating material) to produce capsules in the micrometer to millimeter range, known as microcapsules.    </vt:lpstr>
      <vt:lpstr>PowerPoint Presentation</vt:lpstr>
      <vt:lpstr> Microencapsulation is differentiated from macrocoating techniques in that the former involves the coating of particles ranging dimensionally from several tenths of a micron to 5000 microns in size. </vt:lpstr>
      <vt:lpstr>1.  This technique can be used for converting liquid drugs in a free flowing powder.  2. The drugs, which are sensitive to oxygen, moisture or light, can be stabilized by microencapsulation.  3. Incompatibility among the drugs can be prevented by microencapsulation.  </vt:lpstr>
      <vt:lpstr>4.  Vaporization of many volatile drugs e.g. methyl salicylate and peppermint oil can be prevented by microencapsulation.  5.  Many drugs have been microencapsulated to reduce toxicity and GI irritation including ferrous sulphate and KCl.  6.  Alteration in site of absorption can also be achieved by microencapsulation.  </vt:lpstr>
      <vt:lpstr>7.  Toxic chemicals such as insecticides may be microencapsulated to reduce the possibility of sensitization of factorial person.  8.  Microencapsulated vitamin A palmitate had enhanced stability.  9. Controlling the release characteristics or availability of coated materials.  </vt:lpstr>
      <vt:lpstr>11. Because of the smallness of the particles, drug moieties can be widely distributed throughout the gastrointestinal tract, thus potentially improving drug sorption. </vt:lpstr>
      <vt:lpstr>    </vt:lpstr>
      <vt:lpstr>Coating Material: Inert substance which coats on core with  desired thickness  -  Compatible with the core material.  - Stabilization of core material.  -  Inert toward active ingredients.  -  Controlled release under specific conditions.  -  The coating can be flexible, brittle, hard, thin etc.  -  Abundantly and cheaply available.     </vt:lpstr>
      <vt:lpstr>Typical coating properties such as cohesiveness, permeability, moisture sorption, solubility, stability, and clarity must be considered in the selection of the proper microcapsule coating material. </vt:lpstr>
      <vt:lpstr>Examples of Coating materials:  1. Water soluble resins: Gelatin, Gum Arabic, Starch, Polyvinylpyrrolidone, Carboxymethylcellulose, Hydroxyethylcellulose, Methylcellulose, Arabinogalactan, Polyvinyl alcohol, Polyacrylic acid.   </vt:lpstr>
      <vt:lpstr>2.Water insoluble resins: Ethylcellulose, Polyethylene, Polymethacrylate, Polyamide (Nylon), Poly (Ethylene Vinyl acetate),  cellulose nitrate, Silicones, Poly lactideco glycolide.  3.Waxes and lipids: Paraffin, Carnauba, Spermaceti, Beeswax, Stearic acid, Stearyl alcohol, Glyceryl stearates.  4.Enteric resins: Shellac, Cellulose acetate phthalate, Zein.  </vt:lpstr>
      <vt:lpstr>Equipment and Processing </vt:lpstr>
      <vt:lpstr> Microencapsulation Methods  1. Air suspension.  2. Coacervation-phase separation.  3. Spray drying and spray congealing.  4. Solvent evaporation techniques.   5. Pan coating.  6. Polymerization techniques.  7. Vacuum deposition.   </vt:lpstr>
      <vt:lpstr>Air-suspension coating </vt:lpstr>
      <vt:lpstr>The design of the chamber and its operating parameters effect a recirculating flow of the particles through the coating zone portion of the chamber, where a coating material, usually a polymer solution, is spray-applied to the moving particles. </vt:lpstr>
      <vt:lpstr>During each pass through the coating zone, the core material receives an increment of coating material. The cyclic process is repeated, perhaps several hundred times during processing, depending on the purpose of microencapsulation, the coating thickness desired, or whether the core material particles are thoroughly encapsulated.  </vt:lpstr>
      <vt:lpstr>The supporting air stream also serves to dry the product while it is being encapsulated. Drying rates are directly related to the volume temperature of the supporting air stream. </vt:lpstr>
      <vt:lpstr>PowerPoint Presentation</vt:lpstr>
      <vt:lpstr>Processing variables for efficient and effective encapsulation by air suspension techniques; 1. Density, surface area, melting point, solubility, friability, volatility, crystallinity, and flowability of the core material. 2. Coating material concentration (or melting point if not a solution).  3. Coating material application rate.   </vt:lpstr>
      <vt:lpstr>4. Volume of air required to support and fluidize the core material.  5. Amount of coating material required.  6. Inlet and outlet operating temperatures. </vt:lpstr>
      <vt:lpstr>Coacervation-Phase Separation</vt:lpstr>
      <vt:lpstr>PowerPoint Presentation</vt:lpstr>
      <vt:lpstr>Spray Drying and Spray Congealing </vt:lpstr>
      <vt:lpstr>The principal difference between the two methods is the means by which coating solidification is accomplished.  Coating solidification in the case of spray drying is effected by rapid evaporation of a solvent in which the coating material is dissolved. </vt:lpstr>
      <vt:lpstr>Coating solidification in spray congealing methods is accomplished by thermally congealing a molten coating material or by solidifying a dissolved coating by introducing the coating-core material mixture into a nonsolvent. Removal of the nonsolvent or solvent from the coated product is then accomplished by sorption, extraction, or evaporation techniques. </vt:lpstr>
      <vt:lpstr>PowerPoint Presentation</vt:lpstr>
      <vt:lpstr>PowerPoint Presentation</vt:lpstr>
      <vt:lpstr>The process produces microcapsules approaching a spherical structure in the size range of 5 to 600 microns. Characteristically, spray drying yields products of low bulk density, owing to the porous nature of the coated particles. </vt:lpstr>
      <vt:lpstr>PowerPoint Presentation</vt:lpstr>
      <vt:lpstr>Coating solidification is accomplished by spraying the hot mixture into a cool air stream. Waxes, fatty acids and alcohols, polymers and sugars, which are solids at room temperature but meltable at reasonable temperatures.</vt:lpstr>
      <vt:lpstr>Solvent Evaporation </vt:lpstr>
      <vt:lpstr>A core material to be microencapsulated is dissolved or dispersed in the coating polymer solution. With agitation, the core coating material mixture is dispersed in the liquid manufacturing vehicle phase to obtain the appropriate size microcapsule.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Industrial Pharmacy II                                     Assist. Lect. Amenah M. M.</dc:title>
  <dc:creator>amina mustafa</dc:creator>
  <cp:lastModifiedBy>amina mustafa</cp:lastModifiedBy>
  <cp:revision>104</cp:revision>
  <dcterms:created xsi:type="dcterms:W3CDTF">2021-10-24T16:56:09Z</dcterms:created>
  <dcterms:modified xsi:type="dcterms:W3CDTF">2022-01-10T12:07:04Z</dcterms:modified>
</cp:coreProperties>
</file>