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4" r:id="rId29"/>
    <p:sldId id="303" r:id="rId30"/>
    <p:sldId id="305" r:id="rId31"/>
    <p:sldId id="306" r:id="rId32"/>
    <p:sldId id="307" r:id="rId33"/>
    <p:sldId id="308" r:id="rId34"/>
    <p:sldId id="310" r:id="rId35"/>
    <p:sldId id="309" r:id="rId36"/>
    <p:sldId id="311" r:id="rId37"/>
    <p:sldId id="312" r:id="rId38"/>
    <p:sldId id="315" r:id="rId39"/>
    <p:sldId id="316" r:id="rId40"/>
    <p:sldId id="317" r:id="rId41"/>
    <p:sldId id="318" r:id="rId42"/>
    <p:sldId id="319" r:id="rId43"/>
    <p:sldId id="320" r:id="rId44"/>
    <p:sldId id="321" r:id="rId45"/>
    <p:sldId id="322" r:id="rId46"/>
    <p:sldId id="323" r:id="rId47"/>
    <p:sldId id="324" r:id="rId48"/>
    <p:sldId id="278" r:id="rId49"/>
    <p:sldId id="277" r:id="rId50"/>
    <p:sldId id="279" r:id="rId51"/>
    <p:sldId id="268" r:id="rId52"/>
    <p:sldId id="269" r:id="rId53"/>
    <p:sldId id="270" r:id="rId54"/>
    <p:sldId id="271" r:id="rId55"/>
    <p:sldId id="267" r:id="rId56"/>
    <p:sldId id="272"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23"/>
    <p:restoredTop sz="95807"/>
  </p:normalViewPr>
  <p:slideViewPr>
    <p:cSldViewPr snapToGrid="0" snapToObjects="1">
      <p:cViewPr varScale="1">
        <p:scale>
          <a:sx n="97" d="100"/>
          <a:sy n="97" d="100"/>
        </p:scale>
        <p:origin x="224"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10/9/24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5E0E86-63C9-FC45-9778-99D2F90BEEEC}"/>
              </a:ext>
            </a:extLst>
          </p:cNvPr>
          <p:cNvSpPr>
            <a:spLocks noGrp="1"/>
          </p:cNvSpPr>
          <p:nvPr>
            <p:ph type="title"/>
          </p:nvPr>
        </p:nvSpPr>
        <p:spPr/>
        <p:txBody>
          <a:bodyPr>
            <a:normAutofit fontScale="90000"/>
          </a:bodyPr>
          <a:lstStyle/>
          <a:p>
            <a:br>
              <a:rPr lang="en-IQ" sz="4400" b="1" dirty="0">
                <a:latin typeface="Times New Roman" panose="02020603050405020304" pitchFamily="18" charset="0"/>
                <a:cs typeface="Times New Roman" panose="02020603050405020304" pitchFamily="18" charset="0"/>
              </a:rPr>
            </a:br>
            <a:br>
              <a:rPr lang="en-IQ" sz="4400" b="1" dirty="0">
                <a:latin typeface="Times New Roman" panose="02020603050405020304" pitchFamily="18" charset="0"/>
                <a:cs typeface="Times New Roman" panose="02020603050405020304" pitchFamily="18" charset="0"/>
              </a:rPr>
            </a:br>
            <a:r>
              <a:rPr lang="en-IQ" sz="4400" b="1" dirty="0">
                <a:latin typeface="Times New Roman" panose="02020603050405020304" pitchFamily="18" charset="0"/>
                <a:cs typeface="Times New Roman" panose="02020603050405020304" pitchFamily="18" charset="0"/>
              </a:rPr>
              <a:t>Industrial Pharmacy II</a:t>
            </a:r>
            <a:br>
              <a:rPr lang="en-IQ" dirty="0"/>
            </a:br>
            <a:br>
              <a:rPr lang="en-IQ" dirty="0"/>
            </a:br>
            <a:br>
              <a:rPr lang="en-IQ" dirty="0"/>
            </a:br>
            <a:br>
              <a:rPr lang="en-IQ" dirty="0"/>
            </a:br>
            <a:br>
              <a:rPr lang="en-IQ" dirty="0"/>
            </a:br>
            <a:br>
              <a:rPr lang="en-IQ" dirty="0"/>
            </a:br>
            <a:br>
              <a:rPr lang="en-IQ" dirty="0"/>
            </a:br>
            <a:r>
              <a:rPr lang="en-IQ" dirty="0"/>
              <a:t>                              </a:t>
            </a:r>
            <a:r>
              <a:rPr lang="en-IQ" b="1" dirty="0">
                <a:latin typeface="Times New Roman" panose="02020603050405020304" pitchFamily="18" charset="0"/>
                <a:cs typeface="Times New Roman" panose="02020603050405020304" pitchFamily="18" charset="0"/>
              </a:rPr>
              <a:t>Assist. Lect. Amenah M. M</a:t>
            </a:r>
            <a:r>
              <a:rPr lang="en-IQ" b="1" dirty="0"/>
              <a:t>.</a:t>
            </a:r>
          </a:p>
        </p:txBody>
      </p:sp>
    </p:spTree>
    <p:extLst>
      <p:ext uri="{BB962C8B-B14F-4D97-AF65-F5344CB8AC3E}">
        <p14:creationId xmlns:p14="http://schemas.microsoft.com/office/powerpoint/2010/main" val="290067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64F2C7-5A27-2780-24DF-2B1738153B48}"/>
              </a:ext>
            </a:extLst>
          </p:cNvPr>
          <p:cNvSpPr txBox="1"/>
          <p:nvPr/>
        </p:nvSpPr>
        <p:spPr>
          <a:xfrm>
            <a:off x="1413164" y="771896"/>
            <a:ext cx="10390909" cy="4411785"/>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effectLst/>
                <a:latin typeface="TimesNewRomanPSMT"/>
              </a:rPr>
              <a:t>The tetracycline product made with a calcium phosphate filler had less than half the bioavailability of the standard product. </a:t>
            </a:r>
          </a:p>
          <a:p>
            <a:pPr marL="342900" indent="-342900" algn="just">
              <a:lnSpc>
                <a:spcPct val="200000"/>
              </a:lnSpc>
              <a:buFont typeface="Wingdings" pitchFamily="2" charset="2"/>
              <a:buChar char="Ø"/>
            </a:pPr>
            <a:r>
              <a:rPr lang="en-US" sz="2400" b="1" dirty="0">
                <a:effectLst/>
                <a:latin typeface="TimesNewRomanPSMT"/>
              </a:rPr>
              <a:t>Divalent and trivalent cations form insoluble complexes and salts with a number of amphoteric or acid functionality antibiotics, which greatly reduces their absorption (which is also why milk should not be co-administered with these drugs). </a:t>
            </a:r>
          </a:p>
        </p:txBody>
      </p:sp>
    </p:spTree>
    <p:extLst>
      <p:ext uri="{BB962C8B-B14F-4D97-AF65-F5344CB8AC3E}">
        <p14:creationId xmlns:p14="http://schemas.microsoft.com/office/powerpoint/2010/main" val="2383294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FD21E4-AC16-12CD-3E43-E8A19C712305}"/>
              </a:ext>
            </a:extLst>
          </p:cNvPr>
          <p:cNvSpPr txBox="1"/>
          <p:nvPr/>
        </p:nvSpPr>
        <p:spPr>
          <a:xfrm>
            <a:off x="1258783" y="1200505"/>
            <a:ext cx="8609611" cy="4410823"/>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effectLst/>
                <a:latin typeface="TimesNewRomanPSMT"/>
              </a:rPr>
              <a:t>A classic case of a chemical incompatibility that went unrecognized for several years was the interaction of certain amine drugs with the commonly used diluent lactose, in the presence of a metal stearate lubricant (such as magnesium stearate); the resulting tablets were gradually discolored with time. </a:t>
            </a:r>
            <a:endParaRPr lang="en-US" sz="2400" b="1" dirty="0">
              <a:effectLst/>
            </a:endParaRPr>
          </a:p>
        </p:txBody>
      </p:sp>
    </p:spTree>
    <p:extLst>
      <p:ext uri="{BB962C8B-B14F-4D97-AF65-F5344CB8AC3E}">
        <p14:creationId xmlns:p14="http://schemas.microsoft.com/office/powerpoint/2010/main" val="3183489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379F9A-6B79-E64E-23E7-0730E17B6C65}"/>
              </a:ext>
            </a:extLst>
          </p:cNvPr>
          <p:cNvSpPr txBox="1"/>
          <p:nvPr/>
        </p:nvSpPr>
        <p:spPr>
          <a:xfrm>
            <a:off x="1104404" y="538071"/>
            <a:ext cx="9654639" cy="5149487"/>
          </a:xfrm>
          <a:prstGeom prst="rect">
            <a:avLst/>
          </a:prstGeom>
          <a:noFill/>
        </p:spPr>
        <p:txBody>
          <a:bodyPr wrap="square">
            <a:spAutoFit/>
          </a:bodyPr>
          <a:lstStyle/>
          <a:p>
            <a:pPr marL="285750" indent="-285750" algn="just">
              <a:lnSpc>
                <a:spcPct val="200000"/>
              </a:lnSpc>
              <a:buFont typeface="Wingdings" pitchFamily="2" charset="2"/>
              <a:buChar char="Ø"/>
            </a:pPr>
            <a:r>
              <a:rPr lang="en-US" sz="2400" b="1" dirty="0">
                <a:effectLst/>
                <a:latin typeface="TimesNewRomanPSMT"/>
              </a:rPr>
              <a:t>Tablet formulators should remember that physical and chemical interactions between formulation components may be promoted by the intimate contact between potential reactants that are tightly compressed together in a tablet compact. Thus, materials that are capable of forming a eutectic mixture, for example, may pose no problem when loosely packed as a powder in a capsule in while the same formation quickly softens and becomes unacceptable. </a:t>
            </a:r>
            <a:endParaRPr lang="en-US" sz="2400" b="1" dirty="0">
              <a:effectLst/>
            </a:endParaRPr>
          </a:p>
        </p:txBody>
      </p:sp>
    </p:spTree>
    <p:extLst>
      <p:ext uri="{BB962C8B-B14F-4D97-AF65-F5344CB8AC3E}">
        <p14:creationId xmlns:p14="http://schemas.microsoft.com/office/powerpoint/2010/main" val="1940102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A1247B-6D0E-DCCB-E556-BD3BD6D2882E}"/>
              </a:ext>
            </a:extLst>
          </p:cNvPr>
          <p:cNvSpPr txBox="1"/>
          <p:nvPr/>
        </p:nvSpPr>
        <p:spPr>
          <a:xfrm>
            <a:off x="1757548" y="514321"/>
            <a:ext cx="9666514" cy="5888150"/>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effectLst/>
                <a:latin typeface="TimesNewRomanPSMT"/>
              </a:rPr>
              <a:t>Diluents that exist In their common salt form as hydrates, containing appreciable bound water as water of crystallization, may nevertheless be excellent for very water-sensitive drugs, provided that the bound water is not released under any elevated storage condition to which the product might be exposed. Dibasic calcium phosphate and calcium sulfate have the advantages of possessing low concentrations of unbound moisture and having a low affinity for atmospheric moisture. </a:t>
            </a:r>
            <a:endParaRPr lang="en-US" sz="2400" b="1" dirty="0">
              <a:effectLst/>
            </a:endParaRPr>
          </a:p>
        </p:txBody>
      </p:sp>
    </p:spTree>
    <p:extLst>
      <p:ext uri="{BB962C8B-B14F-4D97-AF65-F5344CB8AC3E}">
        <p14:creationId xmlns:p14="http://schemas.microsoft.com/office/powerpoint/2010/main" val="117686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E10B63-1F6A-5406-4F85-9CB2BC3280DE}"/>
              </a:ext>
            </a:extLst>
          </p:cNvPr>
          <p:cNvSpPr txBox="1"/>
          <p:nvPr/>
        </p:nvSpPr>
        <p:spPr>
          <a:xfrm>
            <a:off x="1365662" y="743956"/>
            <a:ext cx="9714016" cy="5149487"/>
          </a:xfrm>
          <a:prstGeom prst="rect">
            <a:avLst/>
          </a:prstGeom>
          <a:noFill/>
        </p:spPr>
        <p:txBody>
          <a:bodyPr wrap="square">
            <a:spAutoFit/>
          </a:bodyPr>
          <a:lstStyle/>
          <a:p>
            <a:pPr algn="just">
              <a:lnSpc>
                <a:spcPct val="200000"/>
              </a:lnSpc>
            </a:pPr>
            <a:r>
              <a:rPr lang="en-US" sz="2400" b="1" dirty="0">
                <a:effectLst/>
                <a:latin typeface="TimesNewRomanPSMT"/>
              </a:rPr>
              <a:t>These are required features for any excipient material to be combined with a water-sensitive drug. The bound water of calcium sulfate is not released until a temperature of approximately 80°C is reached. Such bound water is usually unavailable for chemical reaction. Such excipients containing tightly bound water but having a low remaining moisture demand may be vastly superior to an anhydrous diluent, which has a moderate to high moisture demand. </a:t>
            </a:r>
            <a:endParaRPr lang="en-US" sz="2400" b="1" dirty="0">
              <a:effectLst/>
            </a:endParaRPr>
          </a:p>
        </p:txBody>
      </p:sp>
    </p:spTree>
    <p:extLst>
      <p:ext uri="{BB962C8B-B14F-4D97-AF65-F5344CB8AC3E}">
        <p14:creationId xmlns:p14="http://schemas.microsoft.com/office/powerpoint/2010/main" val="4158583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B54B35-A5E0-B9C8-4552-34AC7FB4B89F}"/>
              </a:ext>
            </a:extLst>
          </p:cNvPr>
          <p:cNvSpPr txBox="1"/>
          <p:nvPr/>
        </p:nvSpPr>
        <p:spPr>
          <a:xfrm>
            <a:off x="1567542" y="2030220"/>
            <a:ext cx="8704613" cy="2933495"/>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Lactose</a:t>
            </a:r>
            <a:r>
              <a:rPr lang="en-US" sz="2400" b="1" dirty="0">
                <a:effectLst/>
                <a:latin typeface="TimesNewRomanPSMT"/>
              </a:rPr>
              <a:t> is still the most widely used diluent in tablet formulation. Lactose is an excipient that has no reaction with most drugs, whether it is used in the </a:t>
            </a:r>
            <a:r>
              <a:rPr lang="en-US" sz="2400" b="1" dirty="0">
                <a:solidFill>
                  <a:srgbClr val="C00000"/>
                </a:solidFill>
                <a:effectLst/>
                <a:latin typeface="TimesNewRomanPSMT"/>
              </a:rPr>
              <a:t>hydrous</a:t>
            </a:r>
            <a:r>
              <a:rPr lang="en-US" sz="2400" b="1" dirty="0">
                <a:effectLst/>
                <a:latin typeface="TimesNewRomanPSMT"/>
              </a:rPr>
              <a:t> or </a:t>
            </a:r>
            <a:r>
              <a:rPr lang="en-US" sz="2400" b="1" dirty="0">
                <a:solidFill>
                  <a:srgbClr val="C00000"/>
                </a:solidFill>
                <a:effectLst/>
                <a:latin typeface="TimesNewRomanPSMT"/>
              </a:rPr>
              <a:t>anhydrous</a:t>
            </a:r>
            <a:r>
              <a:rPr lang="en-US" sz="2400" b="1" dirty="0">
                <a:effectLst/>
                <a:latin typeface="TimesNewRomanPSMT"/>
              </a:rPr>
              <a:t> form. </a:t>
            </a:r>
            <a:endParaRPr lang="en-US" sz="2400" b="1" dirty="0">
              <a:effectLst/>
            </a:endParaRPr>
          </a:p>
        </p:txBody>
      </p:sp>
    </p:spTree>
    <p:extLst>
      <p:ext uri="{BB962C8B-B14F-4D97-AF65-F5344CB8AC3E}">
        <p14:creationId xmlns:p14="http://schemas.microsoft.com/office/powerpoint/2010/main" val="4161631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DBD7AF-758E-DEC9-ED5F-05378BBEE771}"/>
              </a:ext>
            </a:extLst>
          </p:cNvPr>
          <p:cNvSpPr txBox="1"/>
          <p:nvPr/>
        </p:nvSpPr>
        <p:spPr>
          <a:xfrm>
            <a:off x="1531917" y="656824"/>
            <a:ext cx="10022773" cy="5149487"/>
          </a:xfrm>
          <a:prstGeom prst="rect">
            <a:avLst/>
          </a:prstGeom>
          <a:noFill/>
        </p:spPr>
        <p:txBody>
          <a:bodyPr wrap="square">
            <a:spAutoFit/>
          </a:bodyPr>
          <a:lstStyle/>
          <a:p>
            <a:pPr algn="just">
              <a:lnSpc>
                <a:spcPct val="200000"/>
              </a:lnSpc>
            </a:pPr>
            <a:r>
              <a:rPr lang="en-US" sz="2400" b="1" dirty="0">
                <a:solidFill>
                  <a:srgbClr val="C00000"/>
                </a:solidFill>
                <a:effectLst/>
                <a:latin typeface="TimesNewRomanPSMT"/>
              </a:rPr>
              <a:t>Anhydrous lactose </a:t>
            </a:r>
            <a:r>
              <a:rPr lang="en-US" sz="2400" b="1" dirty="0">
                <a:effectLst/>
                <a:latin typeface="TimesNewRomanPSMT"/>
              </a:rPr>
              <a:t>has the advantage over lactose in that it does not undergo the </a:t>
            </a:r>
            <a:r>
              <a:rPr lang="en-US" sz="2400" b="1" dirty="0">
                <a:solidFill>
                  <a:srgbClr val="C00000"/>
                </a:solidFill>
                <a:effectLst/>
                <a:latin typeface="TimesNewRomanPSMT"/>
              </a:rPr>
              <a:t>Maillard reaction</a:t>
            </a:r>
            <a:r>
              <a:rPr lang="en-US" sz="2400" b="1" dirty="0">
                <a:effectLst/>
                <a:latin typeface="TimesNewRomanPSMT"/>
              </a:rPr>
              <a:t>, which can lead to browning and discoloration with certain drugs, as noted previously. </a:t>
            </a:r>
          </a:p>
          <a:p>
            <a:pPr algn="just">
              <a:lnSpc>
                <a:spcPct val="200000"/>
              </a:lnSpc>
            </a:pPr>
            <a:r>
              <a:rPr lang="en-US" sz="2400" b="1" dirty="0">
                <a:effectLst/>
                <a:latin typeface="TimesNewRomanPSMT"/>
              </a:rPr>
              <a:t>The </a:t>
            </a:r>
            <a:r>
              <a:rPr lang="en-US" sz="2400" b="1" dirty="0">
                <a:latin typeface="TimesNewRomanPSMT"/>
              </a:rPr>
              <a:t>a</a:t>
            </a:r>
            <a:r>
              <a:rPr lang="en-US" sz="2400" b="1" dirty="0">
                <a:effectLst/>
                <a:latin typeface="TimesNewRomanPSMT"/>
              </a:rPr>
              <a:t>nhydrous form, however, picks up moisture when exposed to elevated humidity. Such tablets may have to be carefully packaged to prevent moisture exposure. When a wet granulation process is employed, the hydrous form of lactose should generally be used. </a:t>
            </a:r>
            <a:endParaRPr lang="en-US" sz="2400" b="1" dirty="0">
              <a:effectLst/>
            </a:endParaRPr>
          </a:p>
        </p:txBody>
      </p:sp>
    </p:spTree>
    <p:extLst>
      <p:ext uri="{BB962C8B-B14F-4D97-AF65-F5344CB8AC3E}">
        <p14:creationId xmlns:p14="http://schemas.microsoft.com/office/powerpoint/2010/main" val="2389931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ADB8E4-3B10-DAD5-10C8-512B98E21AEF}"/>
              </a:ext>
            </a:extLst>
          </p:cNvPr>
          <p:cNvSpPr txBox="1"/>
          <p:nvPr/>
        </p:nvSpPr>
        <p:spPr>
          <a:xfrm>
            <a:off x="1876301" y="1520042"/>
            <a:ext cx="7125194" cy="2934458"/>
          </a:xfrm>
          <a:prstGeom prst="rect">
            <a:avLst/>
          </a:prstGeom>
          <a:noFill/>
        </p:spPr>
        <p:txBody>
          <a:bodyPr wrap="square">
            <a:spAutoFit/>
          </a:bodyPr>
          <a:lstStyle/>
          <a:p>
            <a:pPr algn="just">
              <a:lnSpc>
                <a:spcPct val="200000"/>
              </a:lnSpc>
            </a:pPr>
            <a:r>
              <a:rPr lang="en-US" sz="2400" b="1" dirty="0">
                <a:effectLst/>
                <a:latin typeface="TimesNewRomanPSMT"/>
              </a:rPr>
              <a:t>Two grades of lactose are commonly available commercially: </a:t>
            </a:r>
          </a:p>
          <a:p>
            <a:pPr marL="342900" indent="-342900" algn="just">
              <a:lnSpc>
                <a:spcPct val="200000"/>
              </a:lnSpc>
              <a:buFont typeface="Wingdings" pitchFamily="2" charset="2"/>
              <a:buChar char="Ø"/>
            </a:pPr>
            <a:r>
              <a:rPr lang="en-US" sz="2400" b="1" dirty="0">
                <a:effectLst/>
                <a:latin typeface="TimesNewRomanPSMT"/>
              </a:rPr>
              <a:t> 60- to 80-mesh (coarse) </a:t>
            </a:r>
            <a:endParaRPr lang="en-US" sz="2400" b="1" dirty="0">
              <a:latin typeface="TimesNewRomanPSMT"/>
            </a:endParaRPr>
          </a:p>
          <a:p>
            <a:pPr marL="342900" indent="-342900" algn="just">
              <a:lnSpc>
                <a:spcPct val="200000"/>
              </a:lnSpc>
              <a:buFont typeface="Wingdings" pitchFamily="2" charset="2"/>
              <a:buChar char="Ø"/>
            </a:pPr>
            <a:r>
              <a:rPr lang="en-US" sz="2400" b="1" dirty="0">
                <a:effectLst/>
                <a:latin typeface="TimesNewRomanPSMT"/>
              </a:rPr>
              <a:t> 80- to 100-mesh (regular) grade</a:t>
            </a:r>
            <a:r>
              <a:rPr lang="en-US" sz="1800" dirty="0">
                <a:effectLst/>
                <a:latin typeface="TimesNewRomanPSMT"/>
              </a:rPr>
              <a:t>. </a:t>
            </a:r>
            <a:endParaRPr lang="en-US" dirty="0">
              <a:effectLst/>
            </a:endParaRPr>
          </a:p>
        </p:txBody>
      </p:sp>
    </p:spTree>
    <p:extLst>
      <p:ext uri="{BB962C8B-B14F-4D97-AF65-F5344CB8AC3E}">
        <p14:creationId xmlns:p14="http://schemas.microsoft.com/office/powerpoint/2010/main" val="2060908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7348C3-DC48-AFA5-B373-77320ED7447A}"/>
              </a:ext>
            </a:extLst>
          </p:cNvPr>
          <p:cNvSpPr txBox="1"/>
          <p:nvPr/>
        </p:nvSpPr>
        <p:spPr>
          <a:xfrm>
            <a:off x="1816924" y="629392"/>
            <a:ext cx="8811491" cy="5149487"/>
          </a:xfrm>
          <a:prstGeom prst="rect">
            <a:avLst/>
          </a:prstGeom>
          <a:noFill/>
        </p:spPr>
        <p:txBody>
          <a:bodyPr wrap="square">
            <a:spAutoFit/>
          </a:bodyPr>
          <a:lstStyle/>
          <a:p>
            <a:pPr algn="just">
              <a:lnSpc>
                <a:spcPct val="200000"/>
              </a:lnSpc>
            </a:pPr>
            <a:r>
              <a:rPr lang="en-US" sz="2400" b="1" dirty="0">
                <a:effectLst/>
                <a:latin typeface="TimesNewRomanPSMT"/>
              </a:rPr>
              <a:t>In general, </a:t>
            </a:r>
            <a:r>
              <a:rPr lang="en-US" sz="2400" b="1" dirty="0">
                <a:solidFill>
                  <a:srgbClr val="C00000"/>
                </a:solidFill>
                <a:effectLst/>
                <a:latin typeface="TimesNewRomanPSMT"/>
              </a:rPr>
              <a:t>lactose formulations </a:t>
            </a:r>
            <a:r>
              <a:rPr lang="en-US" sz="2400" b="1" dirty="0">
                <a:effectLst/>
                <a:latin typeface="TimesNewRomanPSMT"/>
              </a:rPr>
              <a:t>show</a:t>
            </a:r>
          </a:p>
          <a:p>
            <a:pPr marL="342900" indent="-342900" algn="just">
              <a:lnSpc>
                <a:spcPct val="200000"/>
              </a:lnSpc>
              <a:buFont typeface="Wingdings" pitchFamily="2" charset="2"/>
              <a:buChar char="Ø"/>
            </a:pPr>
            <a:r>
              <a:rPr lang="en-US" sz="2400" b="1" dirty="0">
                <a:effectLst/>
                <a:latin typeface="TimesNewRomanPSMT"/>
              </a:rPr>
              <a:t> </a:t>
            </a:r>
            <a:r>
              <a:rPr lang="en-US" sz="2400" b="1" dirty="0">
                <a:latin typeface="TimesNewRomanPSMT"/>
              </a:rPr>
              <a:t>G</a:t>
            </a:r>
            <a:r>
              <a:rPr lang="en-US" sz="2400" b="1" dirty="0">
                <a:effectLst/>
                <a:latin typeface="TimesNewRomanPSMT"/>
              </a:rPr>
              <a:t>ood drug release rates</a:t>
            </a:r>
            <a:r>
              <a:rPr lang="en-US" sz="2400" b="1" dirty="0">
                <a:latin typeface="TimesNewRomanPSMT"/>
              </a:rPr>
              <a:t>.</a:t>
            </a:r>
          </a:p>
          <a:p>
            <a:pPr marL="342900" indent="-342900" algn="just">
              <a:lnSpc>
                <a:spcPct val="200000"/>
              </a:lnSpc>
              <a:buFont typeface="Wingdings" pitchFamily="2" charset="2"/>
              <a:buChar char="Ø"/>
            </a:pPr>
            <a:r>
              <a:rPr lang="en-US" sz="2400" b="1" dirty="0">
                <a:effectLst/>
                <a:latin typeface="TimesNewRomanPSMT"/>
              </a:rPr>
              <a:t>Their granulations are readily dried. </a:t>
            </a:r>
            <a:endParaRPr lang="en-US" sz="2400" b="1" dirty="0">
              <a:latin typeface="TimesNewRomanPSMT"/>
            </a:endParaRPr>
          </a:p>
          <a:p>
            <a:pPr marL="342900" indent="-342900" algn="just">
              <a:lnSpc>
                <a:spcPct val="200000"/>
              </a:lnSpc>
              <a:buFont typeface="Wingdings" pitchFamily="2" charset="2"/>
              <a:buChar char="Ø"/>
            </a:pPr>
            <a:r>
              <a:rPr lang="en-US" sz="2400" b="1" dirty="0">
                <a:effectLst/>
                <a:latin typeface="TimesNewRomanPSMT"/>
              </a:rPr>
              <a:t>The tablet disintegration times of lactose tablets are not strongly sensitive to variations in tablet hardness.</a:t>
            </a:r>
          </a:p>
          <a:p>
            <a:pPr marL="342900" indent="-342900" algn="just">
              <a:lnSpc>
                <a:spcPct val="200000"/>
              </a:lnSpc>
              <a:buFont typeface="Wingdings" pitchFamily="2" charset="2"/>
              <a:buChar char="Ø"/>
            </a:pPr>
            <a:r>
              <a:rPr lang="en-US" sz="2400" b="1" dirty="0">
                <a:effectLst/>
                <a:latin typeface="TimesNewRomanPSMT"/>
              </a:rPr>
              <a:t> Lactose is a low-cost diluent, but it may discolor in the presence of amine drug bases or salts of alkaline compounds. </a:t>
            </a:r>
            <a:endParaRPr lang="en-US" sz="2400" b="1" dirty="0">
              <a:effectLst/>
            </a:endParaRPr>
          </a:p>
        </p:txBody>
      </p:sp>
    </p:spTree>
    <p:extLst>
      <p:ext uri="{BB962C8B-B14F-4D97-AF65-F5344CB8AC3E}">
        <p14:creationId xmlns:p14="http://schemas.microsoft.com/office/powerpoint/2010/main" val="2096236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60E636-CC6E-AF0A-4562-84D294286066}"/>
              </a:ext>
            </a:extLst>
          </p:cNvPr>
          <p:cNvSpPr txBox="1"/>
          <p:nvPr/>
        </p:nvSpPr>
        <p:spPr>
          <a:xfrm>
            <a:off x="807522" y="1525181"/>
            <a:ext cx="11384478" cy="2934458"/>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Spray dried lactose </a:t>
            </a:r>
            <a:r>
              <a:rPr lang="en-US" sz="2400" b="1" dirty="0">
                <a:effectLst/>
                <a:latin typeface="TimesNewRomanPSMT"/>
              </a:rPr>
              <a:t>is one of several diluents now available for direct compression</a:t>
            </a:r>
            <a:br>
              <a:rPr lang="en-US" sz="2400" b="1" dirty="0">
                <a:effectLst/>
                <a:latin typeface="TimesNewRomanPSMT"/>
              </a:rPr>
            </a:br>
            <a:r>
              <a:rPr lang="en-US" sz="2400" b="1" dirty="0">
                <a:effectLst/>
                <a:latin typeface="TimesNewRomanPSMT"/>
              </a:rPr>
              <a:t>following mixing with the active ingredient, a disintegrant and a lubricant. If this form of lactose is allowed to dry out and the moisture content falls below 3% level, the material loses some of its direct compressional characteristics. </a:t>
            </a:r>
          </a:p>
        </p:txBody>
      </p:sp>
    </p:spTree>
    <p:extLst>
      <p:ext uri="{BB962C8B-B14F-4D97-AF65-F5344CB8AC3E}">
        <p14:creationId xmlns:p14="http://schemas.microsoft.com/office/powerpoint/2010/main" val="2808802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68619-413D-A940-BB3C-A117A98654B6}"/>
              </a:ext>
            </a:extLst>
          </p:cNvPr>
          <p:cNvSpPr>
            <a:spLocks noGrp="1"/>
          </p:cNvSpPr>
          <p:nvPr>
            <p:ph type="title"/>
          </p:nvPr>
        </p:nvSpPr>
        <p:spPr>
          <a:xfrm>
            <a:off x="1967891" y="2290864"/>
            <a:ext cx="8911687" cy="1280890"/>
          </a:xfrm>
        </p:spPr>
        <p:txBody>
          <a:bodyPr>
            <a:normAutofit/>
          </a:bodyPr>
          <a:lstStyle/>
          <a:p>
            <a:r>
              <a:rPr lang="en-US" sz="4000" b="1" dirty="0">
                <a:latin typeface="Times New Roman" panose="02020603050405020304" pitchFamily="18" charset="0"/>
                <a:cs typeface="Times New Roman" panose="02020603050405020304" pitchFamily="18" charset="0"/>
              </a:rPr>
              <a:t>    Tablet Design and Formulation </a:t>
            </a: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417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5291D4-9799-1BC7-0DA3-6CB167DD079E}"/>
              </a:ext>
            </a:extLst>
          </p:cNvPr>
          <p:cNvSpPr txBox="1"/>
          <p:nvPr/>
        </p:nvSpPr>
        <p:spPr>
          <a:xfrm>
            <a:off x="993570" y="1369798"/>
            <a:ext cx="10854046" cy="5146602"/>
          </a:xfrm>
          <a:prstGeom prst="rect">
            <a:avLst/>
          </a:prstGeom>
          <a:noFill/>
        </p:spPr>
        <p:txBody>
          <a:bodyPr wrap="square">
            <a:spAutoFit/>
          </a:bodyPr>
          <a:lstStyle/>
          <a:p>
            <a:pPr algn="just">
              <a:lnSpc>
                <a:spcPct val="200000"/>
              </a:lnSpc>
            </a:pPr>
            <a:r>
              <a:rPr lang="en-US" sz="2400" b="1" dirty="0">
                <a:effectLst/>
                <a:latin typeface="TimesNewRomanPSMT"/>
              </a:rPr>
              <a:t>In addition to its </a:t>
            </a:r>
            <a:r>
              <a:rPr lang="en-US" sz="2400" b="1" dirty="0">
                <a:solidFill>
                  <a:srgbClr val="C00000"/>
                </a:solidFill>
                <a:effectLst/>
                <a:latin typeface="TimesNewRomanPSMT"/>
              </a:rPr>
              <a:t>direct compression properties</a:t>
            </a:r>
            <a:r>
              <a:rPr lang="en-US" sz="2400" b="1" dirty="0">
                <a:effectLst/>
                <a:latin typeface="TimesNewRomanPSMT"/>
              </a:rPr>
              <a:t>, spray-dried lactose also </a:t>
            </a:r>
            <a:r>
              <a:rPr lang="en-US" sz="2400" b="1" dirty="0">
                <a:solidFill>
                  <a:srgbClr val="C00000"/>
                </a:solidFill>
                <a:effectLst/>
                <a:latin typeface="TimesNewRomanPSMT"/>
              </a:rPr>
              <a:t>has good flow characteristics</a:t>
            </a:r>
            <a:r>
              <a:rPr lang="en-US" sz="2400" b="1" dirty="0">
                <a:effectLst/>
                <a:latin typeface="TimesNewRomanPSMT"/>
              </a:rPr>
              <a:t>. It can usually be combined with as much as 20 to 25% of active ingredient without losing these advantageous features. Spray-dried lactose is especially prone to </a:t>
            </a:r>
            <a:r>
              <a:rPr lang="en-US" sz="2400" b="1" dirty="0">
                <a:solidFill>
                  <a:srgbClr val="C00000"/>
                </a:solidFill>
                <a:effectLst/>
                <a:latin typeface="TimesNewRomanPSMT"/>
              </a:rPr>
              <a:t>darkening</a:t>
            </a:r>
            <a:r>
              <a:rPr lang="en-US" sz="2400" b="1" dirty="0">
                <a:effectLst/>
                <a:latin typeface="TimesNewRomanPSMT"/>
              </a:rPr>
              <a:t> in the presence of excess moisture, amines, and other compounds, owing to the presence of a furaldehyde. A neutral or acid lubricant should be used when spray-dried lactose is employed.</a:t>
            </a:r>
            <a:br>
              <a:rPr lang="en-US" sz="2400" b="1" dirty="0">
                <a:effectLst/>
                <a:latin typeface="TimesNewRomanPSMT"/>
              </a:rPr>
            </a:br>
            <a:endParaRPr lang="en-US" sz="2400" dirty="0">
              <a:effectLst/>
            </a:endParaRPr>
          </a:p>
        </p:txBody>
      </p:sp>
    </p:spTree>
    <p:extLst>
      <p:ext uri="{BB962C8B-B14F-4D97-AF65-F5344CB8AC3E}">
        <p14:creationId xmlns:p14="http://schemas.microsoft.com/office/powerpoint/2010/main" val="3995658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8EEB44-1AD0-FD03-89B4-6CFDEC960879}"/>
              </a:ext>
            </a:extLst>
          </p:cNvPr>
          <p:cNvSpPr txBox="1"/>
          <p:nvPr/>
        </p:nvSpPr>
        <p:spPr>
          <a:xfrm>
            <a:off x="1710046" y="653143"/>
            <a:ext cx="9927772" cy="7109639"/>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Starch</a:t>
            </a:r>
            <a:r>
              <a:rPr lang="en-US" sz="2400" b="1" dirty="0">
                <a:effectLst/>
                <a:latin typeface="TimesNewRomanPSMT"/>
              </a:rPr>
              <a:t>, which may come from corn, wheat or potatoes, is occasionally used as a tablet diluent.</a:t>
            </a:r>
          </a:p>
          <a:p>
            <a:pPr algn="just">
              <a:lnSpc>
                <a:spcPct val="200000"/>
              </a:lnSpc>
            </a:pPr>
            <a:r>
              <a:rPr lang="en-US" sz="2400" b="1" dirty="0">
                <a:effectLst/>
                <a:latin typeface="TimesNewRomanPSMT"/>
              </a:rPr>
              <a:t>The USP grade of starch, however, has four flow and compression characteristics and possesses a high typical moisture content of between 11 and 14%. Specially dried types of starch that have a standard moisture level of 2 to 4% are available. Use of such starches in wet granulation is wasteful since their moisture levels increase to 6 to 8% following moisture exposure.</a:t>
            </a:r>
            <a:br>
              <a:rPr lang="en-US" sz="1800" dirty="0">
                <a:effectLst/>
                <a:latin typeface="TimesNewRomanPSMT"/>
              </a:rPr>
            </a:br>
            <a:endParaRPr lang="en-US" dirty="0">
              <a:effectLst/>
            </a:endParaRPr>
          </a:p>
          <a:p>
            <a:br>
              <a:rPr lang="en-US" sz="1800" dirty="0">
                <a:effectLst/>
                <a:latin typeface="TimesNewRomanPSMT"/>
              </a:rPr>
            </a:br>
            <a:endParaRPr lang="en-IQ" dirty="0"/>
          </a:p>
        </p:txBody>
      </p:sp>
    </p:spTree>
    <p:extLst>
      <p:ext uri="{BB962C8B-B14F-4D97-AF65-F5344CB8AC3E}">
        <p14:creationId xmlns:p14="http://schemas.microsoft.com/office/powerpoint/2010/main" val="1642950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CB8023-A8CB-9AB3-6562-FAAEC9C8D996}"/>
              </a:ext>
            </a:extLst>
          </p:cNvPr>
          <p:cNvSpPr txBox="1"/>
          <p:nvPr/>
        </p:nvSpPr>
        <p:spPr>
          <a:xfrm>
            <a:off x="1828799" y="558807"/>
            <a:ext cx="9108374" cy="6119945"/>
          </a:xfrm>
          <a:prstGeom prst="rect">
            <a:avLst/>
          </a:prstGeom>
          <a:noFill/>
        </p:spPr>
        <p:txBody>
          <a:bodyPr wrap="square">
            <a:spAutoFit/>
          </a:bodyPr>
          <a:lstStyle/>
          <a:p>
            <a:pPr algn="just">
              <a:lnSpc>
                <a:spcPct val="150000"/>
              </a:lnSpc>
            </a:pPr>
            <a:r>
              <a:rPr lang="en-US" sz="2400" b="1" dirty="0">
                <a:effectLst/>
                <a:latin typeface="Times New Roman" panose="02020603050405020304" pitchFamily="18" charset="0"/>
                <a:cs typeface="Times New Roman" panose="02020603050405020304" pitchFamily="18" charset="0"/>
              </a:rPr>
              <a:t>Various directly compressible starches are now available commercially. Sta-Rx 1500 is one such free flowing, directly compressible starch; it may be used as a diluent, binder, and/or disintegrating agent. Since it is self-lubricating, it may be compressed alone, but when combined with as little as 5 to 10% of drug, it typically requires addition of a lubricant, and </a:t>
            </a:r>
          </a:p>
          <a:p>
            <a:pPr algn="just">
              <a:lnSpc>
                <a:spcPct val="150000"/>
              </a:lnSpc>
            </a:pPr>
            <a:r>
              <a:rPr lang="en-US" sz="2400" b="1" dirty="0">
                <a:effectLst/>
                <a:latin typeface="Times New Roman" panose="02020603050405020304" pitchFamily="18" charset="0"/>
                <a:cs typeface="Times New Roman" panose="02020603050405020304" pitchFamily="18" charset="0"/>
              </a:rPr>
              <a:t>possibly a flow promoter such as 0.25% of a colloidal silicone dioxide. Sta-Rx 1500 contains about 10% moisture and is reportedly prone to softening when combined with excessive amounts (more than 0.5% of magnesium stearate.</a:t>
            </a:r>
            <a:br>
              <a:rPr lang="en-US" sz="2400" b="1" dirty="0">
                <a:effectLst/>
                <a:latin typeface="Times New Roman" panose="02020603050405020304" pitchFamily="18" charset="0"/>
                <a:cs typeface="Times New Roman" panose="02020603050405020304" pitchFamily="18" charset="0"/>
              </a:rPr>
            </a:br>
            <a:endParaRPr lang="en-US" sz="24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606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F836A1-63AE-5BE3-D262-74DCABF2BCBC}"/>
              </a:ext>
            </a:extLst>
          </p:cNvPr>
          <p:cNvSpPr txBox="1"/>
          <p:nvPr/>
        </p:nvSpPr>
        <p:spPr>
          <a:xfrm>
            <a:off x="1650671" y="1092208"/>
            <a:ext cx="8657112" cy="3902992"/>
          </a:xfrm>
          <a:prstGeom prst="rect">
            <a:avLst/>
          </a:prstGeom>
          <a:noFill/>
        </p:spPr>
        <p:txBody>
          <a:bodyPr wrap="square">
            <a:spAutoFit/>
          </a:bodyPr>
          <a:lstStyle/>
          <a:p>
            <a:pPr algn="just">
              <a:lnSpc>
                <a:spcPct val="150000"/>
              </a:lnSpc>
            </a:pPr>
            <a:r>
              <a:rPr lang="en-US" sz="2400" b="1" dirty="0">
                <a:effectLst/>
                <a:latin typeface="TimesNewRomanPSMT"/>
              </a:rPr>
              <a:t>Two hydrolyzed starches are </a:t>
            </a:r>
            <a:r>
              <a:rPr lang="en-US" sz="2400" b="1" dirty="0" err="1">
                <a:effectLst/>
                <a:latin typeface="TimesNewRomanPSMT"/>
              </a:rPr>
              <a:t>Emdex</a:t>
            </a:r>
            <a:r>
              <a:rPr lang="en-US" sz="2400" b="1" dirty="0">
                <a:effectLst/>
                <a:latin typeface="TimesNewRomanPSMT"/>
              </a:rPr>
              <a:t> and </a:t>
            </a:r>
            <a:r>
              <a:rPr lang="en-US" sz="2400" b="1" dirty="0" err="1">
                <a:effectLst/>
                <a:latin typeface="TimesNewRomanPSMT"/>
              </a:rPr>
              <a:t>Celutab</a:t>
            </a:r>
            <a:r>
              <a:rPr lang="en-US" sz="2400" b="1" dirty="0">
                <a:effectLst/>
                <a:latin typeface="TimesNewRomanPSMT"/>
              </a:rPr>
              <a:t>, which are basically 90 to 92% dextrose and about 3 to 5% maltose. They are free-flowing and directly compressible. These materials may be used in place of mannitol in chewable tablets because of their sweetness and smooth feeling in the mouth. These materials contain about 8 to 10% moisture and may increase in hardness after compression. </a:t>
            </a:r>
            <a:endParaRPr lang="en-US" sz="2400" b="1" dirty="0">
              <a:effectLst/>
            </a:endParaRPr>
          </a:p>
        </p:txBody>
      </p:sp>
    </p:spTree>
    <p:extLst>
      <p:ext uri="{BB962C8B-B14F-4D97-AF65-F5344CB8AC3E}">
        <p14:creationId xmlns:p14="http://schemas.microsoft.com/office/powerpoint/2010/main" val="124249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88E443-3FA0-1CE2-5988-E015D67CDA42}"/>
              </a:ext>
            </a:extLst>
          </p:cNvPr>
          <p:cNvSpPr txBox="1"/>
          <p:nvPr/>
        </p:nvSpPr>
        <p:spPr>
          <a:xfrm>
            <a:off x="1591293" y="921947"/>
            <a:ext cx="8550233" cy="3672159"/>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Dextrose</a:t>
            </a:r>
            <a:r>
              <a:rPr lang="en-US" sz="2400" b="1" dirty="0">
                <a:effectLst/>
                <a:latin typeface="TimesNewRomanPSMT"/>
              </a:rPr>
              <a:t> It is available in two forms: as a </a:t>
            </a:r>
            <a:r>
              <a:rPr lang="en-US" sz="2400" b="1" dirty="0">
                <a:solidFill>
                  <a:srgbClr val="C00000"/>
                </a:solidFill>
                <a:effectLst/>
                <a:latin typeface="TimesNewRomanPSMT"/>
              </a:rPr>
              <a:t>hydrate</a:t>
            </a:r>
            <a:r>
              <a:rPr lang="en-US" sz="2400" b="1" dirty="0">
                <a:effectLst/>
                <a:latin typeface="TimesNewRomanPSMT"/>
              </a:rPr>
              <a:t>, and in </a:t>
            </a:r>
            <a:r>
              <a:rPr lang="en-US" sz="2400" b="1" dirty="0">
                <a:solidFill>
                  <a:srgbClr val="C00000"/>
                </a:solidFill>
                <a:effectLst/>
                <a:latin typeface="TimesNewRomanPSMT"/>
              </a:rPr>
              <a:t>anhydrous</a:t>
            </a:r>
            <a:r>
              <a:rPr lang="en-US" sz="2400" b="1" dirty="0">
                <a:effectLst/>
                <a:latin typeface="TimesNewRomanPSMT"/>
              </a:rPr>
              <a:t> form for when low moisture contents are required. Dextrose is sometimes combined in formulation to replace some of the spray-dried lactose, which may reduce the tendency of the resulting tablets to darken. </a:t>
            </a:r>
            <a:endParaRPr lang="en-US" sz="2400" b="1" dirty="0">
              <a:effectLst/>
            </a:endParaRPr>
          </a:p>
        </p:txBody>
      </p:sp>
    </p:spTree>
    <p:extLst>
      <p:ext uri="{BB962C8B-B14F-4D97-AF65-F5344CB8AC3E}">
        <p14:creationId xmlns:p14="http://schemas.microsoft.com/office/powerpoint/2010/main" val="1811849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32C555-657C-7F27-B03D-833653A61C3E}"/>
              </a:ext>
            </a:extLst>
          </p:cNvPr>
          <p:cNvSpPr txBox="1"/>
          <p:nvPr/>
        </p:nvSpPr>
        <p:spPr>
          <a:xfrm>
            <a:off x="1686297" y="316446"/>
            <a:ext cx="9488384" cy="6468374"/>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Mannitol</a:t>
            </a:r>
            <a:r>
              <a:rPr lang="en-US" sz="2400" b="1" dirty="0">
                <a:effectLst/>
                <a:latin typeface="TimesNewRomanPSMT"/>
              </a:rPr>
              <a:t> is perhaps the most expensive sugar used as a tablet diluent, but because of its </a:t>
            </a:r>
            <a:r>
              <a:rPr lang="en-US" sz="2400" b="1" dirty="0">
                <a:solidFill>
                  <a:srgbClr val="C00000"/>
                </a:solidFill>
                <a:effectLst/>
                <a:latin typeface="TimesNewRomanPSMT"/>
              </a:rPr>
              <a:t>negative heat of solution</a:t>
            </a:r>
            <a:r>
              <a:rPr lang="en-US" sz="2400" b="1" dirty="0">
                <a:effectLst/>
                <a:latin typeface="TimesNewRomanPSMT"/>
              </a:rPr>
              <a:t>, its </a:t>
            </a:r>
            <a:r>
              <a:rPr lang="en-US" sz="2400" b="1" dirty="0">
                <a:solidFill>
                  <a:srgbClr val="C00000"/>
                </a:solidFill>
                <a:effectLst/>
                <a:latin typeface="TimesNewRomanPSMT"/>
              </a:rPr>
              <a:t>slow solubility</a:t>
            </a:r>
            <a:r>
              <a:rPr lang="en-US" sz="2400" b="1" dirty="0">
                <a:effectLst/>
                <a:latin typeface="TimesNewRomanPSMT"/>
              </a:rPr>
              <a:t>, and its </a:t>
            </a:r>
            <a:r>
              <a:rPr lang="en-US" sz="2400" b="1" dirty="0">
                <a:solidFill>
                  <a:srgbClr val="C00000"/>
                </a:solidFill>
                <a:effectLst/>
                <a:latin typeface="TimesNewRomanPSMT"/>
              </a:rPr>
              <a:t>pleasant feeling in the mouth</a:t>
            </a:r>
            <a:r>
              <a:rPr lang="en-US" sz="2400" b="1" dirty="0">
                <a:effectLst/>
                <a:latin typeface="TimesNewRomanPSMT"/>
              </a:rPr>
              <a:t>, it is widely used in chewable tablets. It is relatively non hygroscopic and can be used in vitamin formulation, in which moisture sensitivity may be a problem. </a:t>
            </a:r>
            <a:endParaRPr lang="en-US" sz="2400" b="1" dirty="0">
              <a:effectLst/>
            </a:endParaRPr>
          </a:p>
          <a:p>
            <a:pPr algn="just">
              <a:lnSpc>
                <a:spcPct val="200000"/>
              </a:lnSpc>
            </a:pPr>
            <a:r>
              <a:rPr lang="en-US" sz="2400" b="1" dirty="0">
                <a:effectLst/>
                <a:latin typeface="TimesNewRomanPSMT"/>
              </a:rPr>
              <a:t>  Mannitol formulations typically have poor flow characteristics and   usually require fairly high lubricant levels.</a:t>
            </a:r>
            <a:br>
              <a:rPr lang="en-US" sz="1800" dirty="0">
                <a:effectLst/>
                <a:latin typeface="TimesNewRomanPSMT"/>
              </a:rPr>
            </a:br>
            <a:endParaRPr lang="en-US" dirty="0">
              <a:effectLst/>
            </a:endParaRPr>
          </a:p>
        </p:txBody>
      </p:sp>
    </p:spTree>
    <p:extLst>
      <p:ext uri="{BB962C8B-B14F-4D97-AF65-F5344CB8AC3E}">
        <p14:creationId xmlns:p14="http://schemas.microsoft.com/office/powerpoint/2010/main" val="1217164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AF820A-9FAA-069C-704D-790CF6E220E3}"/>
              </a:ext>
            </a:extLst>
          </p:cNvPr>
          <p:cNvSpPr txBox="1"/>
          <p:nvPr/>
        </p:nvSpPr>
        <p:spPr>
          <a:xfrm>
            <a:off x="2171205" y="1131699"/>
            <a:ext cx="7849590" cy="3672159"/>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Sorbitol</a:t>
            </a:r>
            <a:r>
              <a:rPr lang="en-US" sz="2400" b="1" dirty="0">
                <a:effectLst/>
                <a:latin typeface="TimesNewRomanPSMT"/>
              </a:rPr>
              <a:t> is an optical isomer of mannitol and is sometimes combined in mannitol formulations to reduce diluent cost; however, sorbitol is hygroscopic at humidities above 65%. Both of these sugars have a low caloric content and are noncariogenic. </a:t>
            </a:r>
            <a:endParaRPr lang="en-US" sz="2400" b="1" dirty="0">
              <a:effectLst/>
            </a:endParaRPr>
          </a:p>
        </p:txBody>
      </p:sp>
    </p:spTree>
    <p:extLst>
      <p:ext uri="{BB962C8B-B14F-4D97-AF65-F5344CB8AC3E}">
        <p14:creationId xmlns:p14="http://schemas.microsoft.com/office/powerpoint/2010/main" val="974832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2CF5C9-55ED-04AD-57CF-AFC0DA6F27FE}"/>
              </a:ext>
            </a:extLst>
          </p:cNvPr>
          <p:cNvSpPr txBox="1"/>
          <p:nvPr/>
        </p:nvSpPr>
        <p:spPr>
          <a:xfrm>
            <a:off x="1781298" y="395568"/>
            <a:ext cx="9725891" cy="6626814"/>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Microcrystalline cellulose</a:t>
            </a:r>
            <a:r>
              <a:rPr lang="en-US" sz="2400" b="1" dirty="0">
                <a:effectLst/>
                <a:latin typeface="TimesNewRomanPSMT"/>
              </a:rPr>
              <a:t>, often referred to by the tradename </a:t>
            </a:r>
            <a:r>
              <a:rPr lang="en-US" sz="2400" b="1" dirty="0">
                <a:solidFill>
                  <a:srgbClr val="C00000"/>
                </a:solidFill>
                <a:effectLst/>
                <a:latin typeface="TimesNewRomanPSMT"/>
              </a:rPr>
              <a:t>Avicel</a:t>
            </a:r>
            <a:r>
              <a:rPr lang="en-US" sz="2400" b="1" dirty="0">
                <a:effectLst/>
                <a:latin typeface="TimesNewRomanPSMT"/>
              </a:rPr>
              <a:t>, is a direct compression material. Two tablet grades exist: PH 101 (powder) and PH 102 (granules). The flow properties of the material are generally good, and the direct compression characteristics are excellent. This is a somewhat unique diluent in that while producing cohesive compacts, the material also acts as a disintegrating agent. It is, however, a relatively expensive material when used as a diluent in high concentration and is thus typically combined with other materials. </a:t>
            </a:r>
            <a:endParaRPr lang="en-US" sz="2400" b="1" dirty="0">
              <a:effectLst/>
            </a:endParaRPr>
          </a:p>
        </p:txBody>
      </p:sp>
    </p:spTree>
    <p:extLst>
      <p:ext uri="{BB962C8B-B14F-4D97-AF65-F5344CB8AC3E}">
        <p14:creationId xmlns:p14="http://schemas.microsoft.com/office/powerpoint/2010/main" val="1023347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068A50-D66D-B351-734B-9055518927AB}"/>
              </a:ext>
            </a:extLst>
          </p:cNvPr>
          <p:cNvSpPr txBox="1"/>
          <p:nvPr/>
        </p:nvSpPr>
        <p:spPr>
          <a:xfrm>
            <a:off x="1633459" y="197346"/>
            <a:ext cx="9445359" cy="5565178"/>
          </a:xfrm>
          <a:prstGeom prst="rect">
            <a:avLst/>
          </a:prstGeom>
          <a:noFill/>
        </p:spPr>
        <p:txBody>
          <a:bodyPr wrap="square">
            <a:spAutoFit/>
          </a:bodyPr>
          <a:lstStyle/>
          <a:p>
            <a:pPr algn="just">
              <a:lnSpc>
                <a:spcPct val="150000"/>
              </a:lnSpc>
            </a:pPr>
            <a:r>
              <a:rPr lang="en-IQ" sz="2400" b="1" dirty="0">
                <a:solidFill>
                  <a:schemeClr val="accent1"/>
                </a:solidFill>
                <a:latin typeface="Times New Roman" panose="02020603050405020304" pitchFamily="18" charset="0"/>
                <a:cs typeface="Times New Roman" panose="02020603050405020304" pitchFamily="18" charset="0"/>
              </a:rPr>
              <a:t>2. Binders and Adhesives</a:t>
            </a:r>
          </a:p>
          <a:p>
            <a:pPr algn="just">
              <a:lnSpc>
                <a:spcPct val="150000"/>
              </a:lnSpc>
            </a:pPr>
            <a:r>
              <a:rPr lang="en-US" sz="2400" b="1" dirty="0">
                <a:effectLst/>
                <a:latin typeface="Times New Roman" panose="02020603050405020304" pitchFamily="18" charset="0"/>
                <a:cs typeface="Times New Roman" panose="02020603050405020304" pitchFamily="18" charset="0"/>
              </a:rPr>
              <a:t>These materials are added either dry or in liquid form during wet granulation to form granules or to promote cohesive compacts for directly compressed tablets. </a:t>
            </a:r>
          </a:p>
          <a:p>
            <a:pPr algn="just">
              <a:lnSpc>
                <a:spcPct val="150000"/>
              </a:lnSpc>
            </a:pPr>
            <a:endParaRPr lang="en-IQ" sz="2400" b="1" dirty="0">
              <a:solidFill>
                <a:schemeClr val="accent1"/>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Acacia and tragacanth </a:t>
            </a:r>
            <a:r>
              <a:rPr lang="en-US" sz="2400" b="1" dirty="0">
                <a:effectLst/>
                <a:latin typeface="Times New Roman" panose="02020603050405020304" pitchFamily="18" charset="0"/>
                <a:cs typeface="Times New Roman" panose="02020603050405020304" pitchFamily="18" charset="0"/>
              </a:rPr>
              <a:t>are natural gums and are employed in solutions ranging from 10 to 25% concentration, alone or in combination. These materials are much more effective when they are added as solutions in the preparation of granulations than when they are added dry to a direct compression formula. </a:t>
            </a:r>
            <a:endParaRPr lang="en-IQ" dirty="0"/>
          </a:p>
        </p:txBody>
      </p:sp>
    </p:spTree>
    <p:extLst>
      <p:ext uri="{BB962C8B-B14F-4D97-AF65-F5344CB8AC3E}">
        <p14:creationId xmlns:p14="http://schemas.microsoft.com/office/powerpoint/2010/main" val="113903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92DD2C-D353-A673-D0C6-9D79B061955B}"/>
              </a:ext>
            </a:extLst>
          </p:cNvPr>
          <p:cNvSpPr txBox="1"/>
          <p:nvPr/>
        </p:nvSpPr>
        <p:spPr>
          <a:xfrm>
            <a:off x="1855303" y="896639"/>
            <a:ext cx="8733183" cy="4411785"/>
          </a:xfrm>
          <a:prstGeom prst="rect">
            <a:avLst/>
          </a:prstGeom>
          <a:noFill/>
        </p:spPr>
        <p:txBody>
          <a:bodyPr wrap="square">
            <a:spAutoFit/>
          </a:bodyPr>
          <a:lstStyle/>
          <a:p>
            <a:pPr algn="just">
              <a:lnSpc>
                <a:spcPct val="200000"/>
              </a:lnSpc>
            </a:pPr>
            <a:r>
              <a:rPr lang="en-US" sz="2400" b="1" dirty="0">
                <a:effectLst/>
                <a:latin typeface="Times New Roman" panose="02020603050405020304" pitchFamily="18" charset="0"/>
                <a:cs typeface="Times New Roman" panose="02020603050405020304" pitchFamily="18" charset="0"/>
              </a:rPr>
              <a:t>These natural gums have the disadvantage of being variable in their composition and performance based on their natural origin, and they are usually fairly heavily contaminated with bacteria. When these materials are used, their wet granulation masses should be quickly dried at a temperature above 37° to reduce microbial proliferation. </a:t>
            </a:r>
          </a:p>
        </p:txBody>
      </p:sp>
    </p:spTree>
    <p:extLst>
      <p:ext uri="{BB962C8B-B14F-4D97-AF65-F5344CB8AC3E}">
        <p14:creationId xmlns:p14="http://schemas.microsoft.com/office/powerpoint/2010/main" val="395371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8B8D1-48F8-9B4B-9C8B-F831995E2A31}"/>
              </a:ext>
            </a:extLst>
          </p:cNvPr>
          <p:cNvSpPr>
            <a:spLocks noGrp="1"/>
          </p:cNvSpPr>
          <p:nvPr>
            <p:ph type="title"/>
          </p:nvPr>
        </p:nvSpPr>
        <p:spPr>
          <a:xfrm>
            <a:off x="2280407" y="1503786"/>
            <a:ext cx="8911687" cy="1280890"/>
          </a:xfrm>
        </p:spPr>
        <p:txBody>
          <a:bodyPr>
            <a:normAutofit fontScale="90000"/>
          </a:bodyPr>
          <a:lstStyle/>
          <a:p>
            <a:r>
              <a:rPr lang="en-IQ" sz="4800" dirty="0">
                <a:latin typeface="Times New Roman" panose="02020603050405020304" pitchFamily="18" charset="0"/>
                <a:cs typeface="Times New Roman" panose="02020603050405020304" pitchFamily="18" charset="0"/>
              </a:rPr>
              <a:t>   </a:t>
            </a:r>
            <a:br>
              <a:rPr lang="en-IQ" sz="4800" dirty="0">
                <a:latin typeface="Times New Roman" panose="02020603050405020304" pitchFamily="18" charset="0"/>
                <a:cs typeface="Times New Roman" panose="02020603050405020304" pitchFamily="18" charset="0"/>
              </a:rPr>
            </a:br>
            <a:r>
              <a:rPr lang="en-IQ" sz="4800" dirty="0">
                <a:latin typeface="Times New Roman" panose="02020603050405020304" pitchFamily="18" charset="0"/>
                <a:cs typeface="Times New Roman" panose="02020603050405020304" pitchFamily="18" charset="0"/>
              </a:rPr>
              <a:t>          </a:t>
            </a:r>
            <a:r>
              <a:rPr lang="en-US" sz="4900" b="1" dirty="0">
                <a:latin typeface="Times New Roman" panose="02020603050405020304" pitchFamily="18" charset="0"/>
                <a:cs typeface="Times New Roman" panose="02020603050405020304" pitchFamily="18" charset="0"/>
              </a:rPr>
              <a:t>Tablet Excipients </a:t>
            </a:r>
            <a:endParaRPr lang="en-IQ" sz="49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937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AAD552-43BC-9998-A8DA-4D8ED97E1B06}"/>
              </a:ext>
            </a:extLst>
          </p:cNvPr>
          <p:cNvSpPr txBox="1"/>
          <p:nvPr/>
        </p:nvSpPr>
        <p:spPr>
          <a:xfrm>
            <a:off x="1656523" y="1143145"/>
            <a:ext cx="8640416" cy="3513719"/>
          </a:xfrm>
          <a:prstGeom prst="rect">
            <a:avLst/>
          </a:prstGeom>
          <a:noFill/>
        </p:spPr>
        <p:txBody>
          <a:bodyPr wrap="square">
            <a:spAutoFit/>
          </a:bodyPr>
          <a:lstStyle/>
          <a:p>
            <a:pPr marL="285750" indent="-285750" algn="just">
              <a:lnSpc>
                <a:spcPct val="200000"/>
              </a:lnSpc>
              <a:buFont typeface="Wingdings" pitchFamily="2" charset="2"/>
              <a:buChar char="Ø"/>
            </a:pPr>
            <a:r>
              <a:rPr lang="en-US" sz="2400" b="1" dirty="0">
                <a:solidFill>
                  <a:srgbClr val="C00000"/>
                </a:solidFill>
                <a:effectLst/>
                <a:latin typeface="TimesNewRomanPSMT"/>
              </a:rPr>
              <a:t>Gelatin</a:t>
            </a:r>
            <a:r>
              <a:rPr lang="en-US" sz="2400" b="1" dirty="0">
                <a:effectLst/>
                <a:latin typeface="TimesNewRomanPSMT"/>
              </a:rPr>
              <a:t> is a natural protein and is sometimes used in combination with acacia. It is a more consistent material than the two natural gums, is easier to prepare in solution form, and forms tablets equally as hard as acacia or tragacanth.</a:t>
            </a:r>
            <a:br>
              <a:rPr lang="en-US" sz="1800" dirty="0">
                <a:effectLst/>
                <a:latin typeface="TimesNewRomanPSMT"/>
              </a:rPr>
            </a:br>
            <a:endParaRPr lang="en-US" dirty="0">
              <a:effectLst/>
            </a:endParaRPr>
          </a:p>
        </p:txBody>
      </p:sp>
    </p:spTree>
    <p:extLst>
      <p:ext uri="{BB962C8B-B14F-4D97-AF65-F5344CB8AC3E}">
        <p14:creationId xmlns:p14="http://schemas.microsoft.com/office/powerpoint/2010/main" val="3798234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05ECEB-B964-B3F1-984E-043F3552ECB8}"/>
              </a:ext>
            </a:extLst>
          </p:cNvPr>
          <p:cNvSpPr txBox="1"/>
          <p:nvPr/>
        </p:nvSpPr>
        <p:spPr>
          <a:xfrm>
            <a:off x="1524000" y="422846"/>
            <a:ext cx="9501809" cy="5149487"/>
          </a:xfrm>
          <a:prstGeom prst="rect">
            <a:avLst/>
          </a:prstGeom>
          <a:noFill/>
        </p:spPr>
        <p:txBody>
          <a:bodyPr wrap="square">
            <a:spAutoFit/>
          </a:bodyPr>
          <a:lstStyle/>
          <a:p>
            <a:pPr marL="285750" indent="-285750" algn="just">
              <a:lnSpc>
                <a:spcPct val="200000"/>
              </a:lnSpc>
              <a:buFont typeface="Wingdings" pitchFamily="2" charset="2"/>
              <a:buChar char="Ø"/>
            </a:pPr>
            <a:r>
              <a:rPr lang="en-US" sz="2400" b="1" dirty="0">
                <a:solidFill>
                  <a:srgbClr val="C00000"/>
                </a:solidFill>
                <a:effectLst/>
                <a:latin typeface="TimesNewRomanPSMT"/>
              </a:rPr>
              <a:t>Starch paste </a:t>
            </a:r>
            <a:r>
              <a:rPr lang="en-US" sz="2400" b="1" dirty="0">
                <a:effectLst/>
                <a:latin typeface="TimesNewRomanPSMT"/>
              </a:rPr>
              <a:t>is one of the most common granulating agents. It is prepared by dispersing starch into water, which is then heated for some prescribed time. During the heating, the starch undergoes hydrolysis to dextrin and to glucose. A properly made paste is translucent rather than clear (which would indicate virtually complete conversion to glucose) and produces cohesive tablets that readily disintegrate when properly formulated. </a:t>
            </a:r>
            <a:endParaRPr lang="en-US" sz="2400" b="1" dirty="0">
              <a:effectLst/>
            </a:endParaRPr>
          </a:p>
        </p:txBody>
      </p:sp>
    </p:spTree>
    <p:extLst>
      <p:ext uri="{BB962C8B-B14F-4D97-AF65-F5344CB8AC3E}">
        <p14:creationId xmlns:p14="http://schemas.microsoft.com/office/powerpoint/2010/main" val="1744674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AE3021-A4AC-BA0B-9A5E-FC107313C29E}"/>
              </a:ext>
            </a:extLst>
          </p:cNvPr>
          <p:cNvSpPr txBox="1"/>
          <p:nvPr/>
        </p:nvSpPr>
        <p:spPr>
          <a:xfrm>
            <a:off x="1802297" y="742122"/>
            <a:ext cx="8786190" cy="4333174"/>
          </a:xfrm>
          <a:prstGeom prst="rect">
            <a:avLst/>
          </a:prstGeom>
          <a:noFill/>
        </p:spPr>
        <p:txBody>
          <a:bodyPr wrap="square">
            <a:spAutoFit/>
          </a:bodyPr>
          <a:lstStyle/>
          <a:p>
            <a:pPr marL="342900" indent="-342900" algn="just">
              <a:lnSpc>
                <a:spcPct val="150000"/>
              </a:lnSpc>
              <a:buFont typeface="Wingdings" pitchFamily="2" charset="2"/>
              <a:buChar char="Ø"/>
            </a:pPr>
            <a:r>
              <a:rPr lang="en-US" sz="2400" b="1" dirty="0">
                <a:solidFill>
                  <a:srgbClr val="C00000"/>
                </a:solidFill>
                <a:effectLst/>
                <a:latin typeface="TimesNewRomanPSMT"/>
              </a:rPr>
              <a:t>Modified natural polymers</a:t>
            </a:r>
            <a:r>
              <a:rPr lang="en-US" sz="2400" b="1" dirty="0">
                <a:effectLst/>
                <a:latin typeface="TimesNewRomanPSMT"/>
              </a:rPr>
              <a:t>, such as the alginates and cellulose derivatives (methylcellulose, hydroxypropyl methyl cellulose, and hydroxypropyl cellulose), are common binders and adhesives. Used dry for direct compression, they have some binder capabilities, while their aqueous solutions have adhesive properties. Hydroxypropyl cellulose may also be used as an alcohol solution to provide an anhydrous adhesive.</a:t>
            </a:r>
            <a:br>
              <a:rPr lang="en-US" sz="1800" dirty="0">
                <a:effectLst/>
                <a:latin typeface="TimesNewRomanPSMT"/>
              </a:rPr>
            </a:br>
            <a:endParaRPr lang="en-US" dirty="0">
              <a:effectLst/>
            </a:endParaRPr>
          </a:p>
        </p:txBody>
      </p:sp>
    </p:spTree>
    <p:extLst>
      <p:ext uri="{BB962C8B-B14F-4D97-AF65-F5344CB8AC3E}">
        <p14:creationId xmlns:p14="http://schemas.microsoft.com/office/powerpoint/2010/main" val="3223969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6CA05B-BBE4-22A8-984F-648E781E0290}"/>
              </a:ext>
            </a:extLst>
          </p:cNvPr>
          <p:cNvSpPr txBox="1"/>
          <p:nvPr/>
        </p:nvSpPr>
        <p:spPr>
          <a:xfrm>
            <a:off x="1656522" y="1223588"/>
            <a:ext cx="8878956" cy="4410823"/>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NewRomanPSMT"/>
              </a:rPr>
              <a:t>Ethylcellulose</a:t>
            </a:r>
            <a:r>
              <a:rPr lang="en-US" sz="2400" b="1" dirty="0">
                <a:effectLst/>
                <a:latin typeface="TimesNewRomanPSMT"/>
              </a:rPr>
              <a:t> may be used only as an alcoholic solution, and it may be expected to retard disintegration and dissolution time of drugs in the resulting tablets when wet granulation is employed. Polyvinylpyrrolidone is a synthetic polymer that may be used as an adhesive in either an aqueous solution or alcohol. It also has some capabilities as a dry binder. </a:t>
            </a:r>
            <a:endParaRPr lang="en-IQ" sz="2400" b="1" dirty="0"/>
          </a:p>
        </p:txBody>
      </p:sp>
    </p:spTree>
    <p:extLst>
      <p:ext uri="{BB962C8B-B14F-4D97-AF65-F5344CB8AC3E}">
        <p14:creationId xmlns:p14="http://schemas.microsoft.com/office/powerpoint/2010/main" val="7454639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160F6C-EDD4-E63D-5F4C-77947D36FA47}"/>
              </a:ext>
            </a:extLst>
          </p:cNvPr>
          <p:cNvSpPr txBox="1"/>
          <p:nvPr/>
        </p:nvSpPr>
        <p:spPr>
          <a:xfrm>
            <a:off x="1921565" y="615652"/>
            <a:ext cx="8905461" cy="5179559"/>
          </a:xfrm>
          <a:prstGeom prst="rect">
            <a:avLst/>
          </a:prstGeom>
          <a:noFill/>
        </p:spPr>
        <p:txBody>
          <a:bodyPr wrap="square">
            <a:spAutoFit/>
          </a:bodyPr>
          <a:lstStyle/>
          <a:p>
            <a:r>
              <a:rPr lang="en-US" sz="2800" b="1" dirty="0">
                <a:solidFill>
                  <a:srgbClr val="C00000"/>
                </a:solidFill>
                <a:latin typeface="Times New Roman" panose="02020603050405020304" pitchFamily="18" charset="0"/>
                <a:cs typeface="Times New Roman" panose="02020603050405020304" pitchFamily="18" charset="0"/>
              </a:rPr>
              <a:t>3. </a:t>
            </a:r>
            <a:r>
              <a:rPr lang="en-IQ" sz="2800" b="1" dirty="0">
                <a:solidFill>
                  <a:srgbClr val="C00000"/>
                </a:solidFill>
                <a:latin typeface="Times New Roman" panose="02020603050405020304" pitchFamily="18" charset="0"/>
                <a:cs typeface="Times New Roman" panose="02020603050405020304" pitchFamily="18" charset="0"/>
              </a:rPr>
              <a:t>Disintegrants</a:t>
            </a:r>
            <a:endParaRPr lang="en-US" sz="2800" b="1" dirty="0">
              <a:solidFill>
                <a:srgbClr val="C00000"/>
              </a:solidFill>
              <a:latin typeface="Times New Roman" panose="02020603050405020304" pitchFamily="18" charset="0"/>
              <a:cs typeface="Times New Roman" panose="02020603050405020304" pitchFamily="18" charset="0"/>
            </a:endParaRPr>
          </a:p>
          <a:p>
            <a:pPr algn="just">
              <a:lnSpc>
                <a:spcPct val="150000"/>
              </a:lnSpc>
            </a:pPr>
            <a:r>
              <a:rPr lang="en-US" sz="2400" b="1" dirty="0">
                <a:latin typeface="Times New Roman" panose="02020603050405020304" pitchFamily="18" charset="0"/>
                <a:cs typeface="Times New Roman" panose="02020603050405020304" pitchFamily="18" charset="0"/>
              </a:rPr>
              <a:t>A disintegrant is added to most tablet formulations to facilitate a breakup or disintegration of the tablet when it contacts water in the gastrointestinal tract. </a:t>
            </a:r>
            <a:r>
              <a:rPr lang="en-US" sz="2400" b="1" dirty="0">
                <a:solidFill>
                  <a:schemeClr val="tx1"/>
                </a:solidFill>
                <a:latin typeface="Times New Roman" panose="02020603050405020304" pitchFamily="18" charset="0"/>
                <a:cs typeface="Times New Roman" panose="02020603050405020304" pitchFamily="18" charset="0"/>
              </a:rPr>
              <a:t>Disintegrants may function by drawing water into the tablet, swelling, and causing the </a:t>
            </a:r>
            <a:r>
              <a:rPr lang="en-US" sz="2400" b="1" dirty="0">
                <a:latin typeface="Times New Roman" panose="02020603050405020304" pitchFamily="18" charset="0"/>
                <a:cs typeface="Times New Roman" panose="02020603050405020304" pitchFamily="18" charset="0"/>
              </a:rPr>
              <a:t>tablet to burst apart. Such tablet fragmentation may be critical to the subsequent dissolution of the drug and to the attainment of satisfactory drug bioavailability. </a:t>
            </a:r>
            <a:br>
              <a:rPr lang="en-US" sz="1800" b="1" dirty="0">
                <a:latin typeface="Times New Roman" panose="02020603050405020304" pitchFamily="18" charset="0"/>
                <a:cs typeface="Times New Roman" panose="02020603050405020304" pitchFamily="18" charset="0"/>
              </a:rPr>
            </a:br>
            <a:br>
              <a:rPr lang="en-IQ" sz="1800" b="1" dirty="0">
                <a:solidFill>
                  <a:schemeClr val="accent1"/>
                </a:solidFill>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26110653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B9780C3-3F61-7E2D-390B-5F5B634A408D}"/>
              </a:ext>
            </a:extLst>
          </p:cNvPr>
          <p:cNvSpPr txBox="1">
            <a:spLocks/>
          </p:cNvSpPr>
          <p:nvPr/>
        </p:nvSpPr>
        <p:spPr>
          <a:xfrm>
            <a:off x="1459920" y="1140945"/>
            <a:ext cx="9791175" cy="1280890"/>
          </a:xfrm>
          <a:prstGeom prst="rect">
            <a:avLst/>
          </a:prstGeom>
        </p:spPr>
        <p:txBody>
          <a:bodyPr>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rtl="1">
              <a:lnSpc>
                <a:spcPct val="150000"/>
              </a:lnSpc>
            </a:pPr>
            <a:br>
              <a:rPr lang="en-IQ" b="1" dirty="0">
                <a:solidFill>
                  <a:schemeClr val="accent1"/>
                </a:solidFill>
                <a:latin typeface="Times New Roman" panose="02020603050405020304" pitchFamily="18" charset="0"/>
                <a:cs typeface="Times New Roman" panose="02020603050405020304" pitchFamily="18" charset="0"/>
              </a:rPr>
            </a:br>
            <a:br>
              <a:rPr lang="en-IQ" b="1" dirty="0">
                <a:solidFill>
                  <a:schemeClr val="accent1"/>
                </a:solidFill>
                <a:latin typeface="Times New Roman" panose="02020603050405020304" pitchFamily="18" charset="0"/>
                <a:cs typeface="Times New Roman" panose="02020603050405020304" pitchFamily="18" charset="0"/>
              </a:rPr>
            </a:br>
            <a:endParaRPr lang="en-IQ" b="1" dirty="0">
              <a:solidFill>
                <a:schemeClr val="accent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B533D3B-381C-1C04-964F-897C7D0FBC38}"/>
              </a:ext>
            </a:extLst>
          </p:cNvPr>
          <p:cNvSpPr txBox="1"/>
          <p:nvPr/>
        </p:nvSpPr>
        <p:spPr>
          <a:xfrm>
            <a:off x="1314147" y="853775"/>
            <a:ext cx="10573054" cy="5150449"/>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Starch USP </a:t>
            </a:r>
            <a:r>
              <a:rPr lang="en-US" sz="2400" b="1" dirty="0">
                <a:effectLst/>
                <a:latin typeface="Times New Roman" panose="02020603050405020304" pitchFamily="18" charset="0"/>
                <a:cs typeface="Times New Roman" panose="02020603050405020304" pitchFamily="18" charset="0"/>
              </a:rPr>
              <a:t>and various starch derivatives are the most common disintegrating agents. They also have the lowest cost. Starch is typically used in a concentration range of 5 to 20% of tablet weight. Such modified starches as </a:t>
            </a:r>
            <a:r>
              <a:rPr lang="en-US" sz="2400" b="1" dirty="0" err="1">
                <a:effectLst/>
                <a:latin typeface="Times New Roman" panose="02020603050405020304" pitchFamily="18" charset="0"/>
                <a:cs typeface="Times New Roman" panose="02020603050405020304" pitchFamily="18" charset="0"/>
              </a:rPr>
              <a:t>Primogel</a:t>
            </a:r>
            <a:r>
              <a:rPr lang="en-US" sz="2400" b="1" dirty="0">
                <a:effectLst/>
                <a:latin typeface="Times New Roman" panose="02020603050405020304" pitchFamily="18" charset="0"/>
                <a:cs typeface="Times New Roman" panose="02020603050405020304" pitchFamily="18" charset="0"/>
              </a:rPr>
              <a:t> and </a:t>
            </a:r>
            <a:r>
              <a:rPr lang="en-US" sz="2400" b="1" dirty="0" err="1">
                <a:effectLst/>
                <a:latin typeface="Times New Roman" panose="02020603050405020304" pitchFamily="18" charset="0"/>
                <a:cs typeface="Times New Roman" panose="02020603050405020304" pitchFamily="18" charset="0"/>
              </a:rPr>
              <a:t>Explotab</a:t>
            </a:r>
            <a:r>
              <a:rPr lang="en-US" sz="2400" b="1" dirty="0">
                <a:effectLst/>
                <a:latin typeface="Times New Roman" panose="02020603050405020304" pitchFamily="18" charset="0"/>
                <a:cs typeface="Times New Roman" panose="02020603050405020304" pitchFamily="18" charset="0"/>
              </a:rPr>
              <a:t>, which are low substituted </a:t>
            </a:r>
            <a:r>
              <a:rPr lang="en-US" sz="2400" b="1" dirty="0" err="1">
                <a:effectLst/>
                <a:latin typeface="Times New Roman" panose="02020603050405020304" pitchFamily="18" charset="0"/>
                <a:cs typeface="Times New Roman" panose="02020603050405020304" pitchFamily="18" charset="0"/>
              </a:rPr>
              <a:t>carboxylmethyl</a:t>
            </a:r>
            <a:r>
              <a:rPr lang="en-US" sz="2400" b="1" dirty="0">
                <a:effectLst/>
                <a:latin typeface="Times New Roman" panose="02020603050405020304" pitchFamily="18" charset="0"/>
                <a:cs typeface="Times New Roman" panose="02020603050405020304" pitchFamily="18" charset="0"/>
              </a:rPr>
              <a:t> starches, are used in lower concentrations (1 to 8%, with 4% usually reported as optimum). Various pregelatinized starches are also employed as disintegrants, usually in a 5% concentration. </a:t>
            </a:r>
          </a:p>
        </p:txBody>
      </p:sp>
    </p:spTree>
    <p:extLst>
      <p:ext uri="{BB962C8B-B14F-4D97-AF65-F5344CB8AC3E}">
        <p14:creationId xmlns:p14="http://schemas.microsoft.com/office/powerpoint/2010/main" val="21564977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133560-7EE0-2A42-EE1D-672D3F397468}"/>
              </a:ext>
            </a:extLst>
          </p:cNvPr>
          <p:cNvSpPr txBox="1"/>
          <p:nvPr/>
        </p:nvSpPr>
        <p:spPr>
          <a:xfrm>
            <a:off x="1934818" y="834887"/>
            <a:ext cx="9011478" cy="5728812"/>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Clays</a:t>
            </a:r>
            <a:r>
              <a:rPr lang="en-US" sz="2400" b="1" dirty="0">
                <a:effectLst/>
                <a:latin typeface="Times New Roman" panose="02020603050405020304" pitchFamily="18" charset="0"/>
                <a:cs typeface="Times New Roman" panose="02020603050405020304" pitchFamily="18" charset="0"/>
              </a:rPr>
              <a:t> such as </a:t>
            </a:r>
            <a:r>
              <a:rPr lang="en-US" sz="2400" b="1" dirty="0" err="1">
                <a:effectLst/>
                <a:latin typeface="Times New Roman" panose="02020603050405020304" pitchFamily="18" charset="0"/>
                <a:cs typeface="Times New Roman" panose="02020603050405020304" pitchFamily="18" charset="0"/>
              </a:rPr>
              <a:t>Veegum</a:t>
            </a:r>
            <a:r>
              <a:rPr lang="en-US" sz="2400" b="1" dirty="0">
                <a:effectLst/>
                <a:latin typeface="Times New Roman" panose="02020603050405020304" pitchFamily="18" charset="0"/>
                <a:cs typeface="Times New Roman" panose="02020603050405020304" pitchFamily="18" charset="0"/>
              </a:rPr>
              <a:t> HV and bentonite have been used as disintegrants at about a 10% level.</a:t>
            </a:r>
            <a:br>
              <a:rPr lang="en-US" sz="1800" b="1" dirty="0">
                <a:effectLst/>
                <a:latin typeface="TimesNewRomanPSMT"/>
              </a:rPr>
            </a:br>
            <a:r>
              <a:rPr lang="en-US" sz="2400" b="1" dirty="0">
                <a:effectLst/>
                <a:latin typeface="TimesNewRomanPSMT"/>
              </a:rPr>
              <a:t>Such use of these materials is limited unless the tablets are colored, since the clays produce an off-white appearance. The clays are typically less effective as disintegrants than some of the newer modified polymers and starches, which can increase in volume in the presence of water by 200 to 500%. </a:t>
            </a:r>
            <a:endParaRPr lang="en-US" sz="2400" b="1" dirty="0">
              <a:effectLst/>
            </a:endParaRPr>
          </a:p>
          <a:p>
            <a:pPr marL="342900" indent="-342900" algn="just">
              <a:lnSpc>
                <a:spcPct val="200000"/>
              </a:lnSpc>
              <a:buFont typeface="Wingdings" pitchFamily="2" charset="2"/>
              <a:buChar char="Ø"/>
            </a:pPr>
            <a:endParaRPr lang="en-US" sz="1800" b="1" dirty="0">
              <a:effectLst/>
            </a:endParaRPr>
          </a:p>
        </p:txBody>
      </p:sp>
    </p:spTree>
    <p:extLst>
      <p:ext uri="{BB962C8B-B14F-4D97-AF65-F5344CB8AC3E}">
        <p14:creationId xmlns:p14="http://schemas.microsoft.com/office/powerpoint/2010/main" val="15103161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7E9A71-AD45-4E8F-DE2B-91AE756B2190}"/>
              </a:ext>
            </a:extLst>
          </p:cNvPr>
          <p:cNvSpPr txBox="1"/>
          <p:nvPr/>
        </p:nvSpPr>
        <p:spPr>
          <a:xfrm>
            <a:off x="1417982" y="852895"/>
            <a:ext cx="9356035" cy="4411785"/>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solidFill>
                  <a:srgbClr val="C00000"/>
                </a:solidFill>
                <a:latin typeface="Times New Roman" panose="02020603050405020304" pitchFamily="18" charset="0"/>
                <a:cs typeface="Times New Roman" panose="02020603050405020304" pitchFamily="18" charset="0"/>
              </a:rPr>
              <a:t>M</a:t>
            </a:r>
            <a:r>
              <a:rPr lang="en-US" sz="2400" b="1" dirty="0">
                <a:solidFill>
                  <a:srgbClr val="C00000"/>
                </a:solidFill>
                <a:effectLst/>
                <a:latin typeface="Times New Roman" panose="02020603050405020304" pitchFamily="18" charset="0"/>
                <a:cs typeface="Times New Roman" panose="02020603050405020304" pitchFamily="18" charset="0"/>
              </a:rPr>
              <a:t>icrocrystalline cellulose </a:t>
            </a:r>
            <a:r>
              <a:rPr lang="en-US" sz="2400" b="1" dirty="0">
                <a:effectLst/>
                <a:latin typeface="Times New Roman" panose="02020603050405020304" pitchFamily="18" charset="0"/>
                <a:cs typeface="Times New Roman" panose="02020603050405020304" pitchFamily="18" charset="0"/>
              </a:rPr>
              <a:t>have </a:t>
            </a:r>
            <a:r>
              <a:rPr lang="en-US" sz="2400" b="1" dirty="0">
                <a:effectLst/>
                <a:latin typeface="TimesNewRomanPSMT"/>
              </a:rPr>
              <a:t>disintegrating characteristics, </a:t>
            </a:r>
            <a:r>
              <a:rPr lang="en-US" sz="2400" b="1" dirty="0">
                <a:effectLst/>
                <a:latin typeface="Times New Roman" panose="02020603050405020304" pitchFamily="18" charset="0"/>
                <a:cs typeface="Times New Roman" panose="02020603050405020304" pitchFamily="18" charset="0"/>
              </a:rPr>
              <a:t> a new material known as Ac-Di-Sol is now available and is effective in low concentration levels. It is an internally cross-linked form of sodium carboxymethylcellulose. </a:t>
            </a:r>
          </a:p>
          <a:p>
            <a:pPr algn="just">
              <a:lnSpc>
                <a:spcPct val="200000"/>
              </a:lnSpc>
            </a:pPr>
            <a:r>
              <a:rPr lang="en-US" sz="2400" b="1" dirty="0">
                <a:effectLst/>
                <a:latin typeface="Times New Roman" panose="02020603050405020304" pitchFamily="18" charset="0"/>
                <a:cs typeface="Times New Roman" panose="02020603050405020304" pitchFamily="18" charset="0"/>
              </a:rPr>
              <a:t>Another cross-linked polymer that is available as a disintegrant is cross-linked </a:t>
            </a:r>
            <a:r>
              <a:rPr lang="en-US" sz="2400" b="1" dirty="0">
                <a:solidFill>
                  <a:srgbClr val="C00000"/>
                </a:solidFill>
                <a:effectLst/>
                <a:latin typeface="Times New Roman" panose="02020603050405020304" pitchFamily="18" charset="0"/>
                <a:cs typeface="Times New Roman" panose="02020603050405020304" pitchFamily="18" charset="0"/>
              </a:rPr>
              <a:t>polyvinylpyrrolidone</a:t>
            </a:r>
            <a:r>
              <a:rPr lang="en-US" sz="2400" b="1" dirty="0">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307324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DB2027-793E-EA3D-2D70-3A089F27DD01}"/>
              </a:ext>
            </a:extLst>
          </p:cNvPr>
          <p:cNvSpPr txBox="1"/>
          <p:nvPr/>
        </p:nvSpPr>
        <p:spPr>
          <a:xfrm>
            <a:off x="993913" y="1054268"/>
            <a:ext cx="10667999" cy="5149679"/>
          </a:xfrm>
          <a:prstGeom prst="rect">
            <a:avLst/>
          </a:prstGeom>
          <a:noFill/>
        </p:spPr>
        <p:txBody>
          <a:bodyPr wrap="square">
            <a:spAutoFit/>
          </a:bodyPr>
          <a:lstStyle/>
          <a:p>
            <a:pPr algn="just">
              <a:lnSpc>
                <a:spcPct val="200000"/>
              </a:lnSpc>
            </a:pPr>
            <a:r>
              <a:rPr lang="en-IQ" sz="2400" b="1" dirty="0">
                <a:solidFill>
                  <a:schemeClr val="accent1"/>
                </a:solidFill>
                <a:latin typeface="Times New Roman" panose="02020603050405020304" pitchFamily="18" charset="0"/>
                <a:cs typeface="Times New Roman" panose="02020603050405020304" pitchFamily="18" charset="0"/>
              </a:rPr>
              <a:t>4. Lubricants, Antiadherents and Glidants.</a:t>
            </a:r>
            <a:r>
              <a:rPr lang="en-US" sz="2400" b="1" dirty="0">
                <a:effectLst/>
                <a:latin typeface="Times New Roman" panose="02020603050405020304" pitchFamily="18" charset="0"/>
                <a:cs typeface="Times New Roman" panose="02020603050405020304" pitchFamily="18" charset="0"/>
              </a:rPr>
              <a:t> </a:t>
            </a:r>
            <a:br>
              <a:rPr lang="en-US" sz="2400" b="1" dirty="0">
                <a:effectLst/>
                <a:latin typeface="Times New Roman" panose="02020603050405020304" pitchFamily="18" charset="0"/>
                <a:cs typeface="Times New Roman" panose="02020603050405020304" pitchFamily="18" charset="0"/>
              </a:rPr>
            </a:br>
            <a:r>
              <a:rPr lang="en-US" sz="2400" b="1" dirty="0">
                <a:effectLst/>
                <a:latin typeface="Times New Roman" panose="02020603050405020304" pitchFamily="18" charset="0"/>
                <a:cs typeface="Times New Roman" panose="02020603050405020304" pitchFamily="18" charset="0"/>
              </a:rPr>
              <a:t>A material that is primarily described as an anti-adherent is typically also a lubricant, with some glidant properties as well.</a:t>
            </a:r>
            <a:br>
              <a:rPr lang="en-US" sz="2400" b="1" dirty="0">
                <a:effectLst/>
                <a:latin typeface="Times New Roman" panose="02020603050405020304" pitchFamily="18" charset="0"/>
                <a:cs typeface="Times New Roman" panose="02020603050405020304" pitchFamily="18" charset="0"/>
              </a:rPr>
            </a:br>
            <a:r>
              <a:rPr lang="en-US" sz="2400" b="1" dirty="0">
                <a:effectLst/>
                <a:latin typeface="Times New Roman" panose="02020603050405020304" pitchFamily="18" charset="0"/>
                <a:cs typeface="Times New Roman" panose="02020603050405020304" pitchFamily="18" charset="0"/>
              </a:rPr>
              <a:t>The differentiation between these terms is as follows:</a:t>
            </a:r>
          </a:p>
          <a:p>
            <a:pPr marL="342900" indent="-342900" algn="just">
              <a:lnSpc>
                <a:spcPct val="20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 Lubricants </a:t>
            </a:r>
            <a:r>
              <a:rPr lang="en-US" sz="2400" b="1" dirty="0">
                <a:effectLst/>
                <a:latin typeface="Times New Roman" panose="02020603050405020304" pitchFamily="18" charset="0"/>
                <a:cs typeface="Times New Roman" panose="02020603050405020304" pitchFamily="18" charset="0"/>
              </a:rPr>
              <a:t>are intended to reduce the friction during tablet ejection between the walls of the tablet and the walls of the die cavity </a:t>
            </a:r>
            <a:br>
              <a:rPr lang="en-US" sz="2400" b="1" dirty="0">
                <a:effectLst/>
                <a:latin typeface="Times New Roman" panose="02020603050405020304" pitchFamily="18" charset="0"/>
                <a:cs typeface="Times New Roman" panose="02020603050405020304" pitchFamily="18" charset="0"/>
              </a:rPr>
            </a:br>
            <a:r>
              <a:rPr lang="en-US" sz="2400" b="1" dirty="0">
                <a:effectLst/>
                <a:latin typeface="Times New Roman" panose="02020603050405020304" pitchFamily="18" charset="0"/>
                <a:cs typeface="Times New Roman" panose="02020603050405020304" pitchFamily="18" charset="0"/>
              </a:rPr>
              <a:t>in which the tablet was formed. </a:t>
            </a:r>
            <a:endParaRPr lang="en-IQ" dirty="0"/>
          </a:p>
        </p:txBody>
      </p:sp>
    </p:spTree>
    <p:extLst>
      <p:ext uri="{BB962C8B-B14F-4D97-AF65-F5344CB8AC3E}">
        <p14:creationId xmlns:p14="http://schemas.microsoft.com/office/powerpoint/2010/main" val="4090164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6844D0-4051-9755-7438-B12A51626A3C}"/>
              </a:ext>
            </a:extLst>
          </p:cNvPr>
          <p:cNvSpPr txBox="1"/>
          <p:nvPr/>
        </p:nvSpPr>
        <p:spPr>
          <a:xfrm>
            <a:off x="1716156" y="962106"/>
            <a:ext cx="8759687" cy="4278094"/>
          </a:xfrm>
          <a:prstGeom prst="rect">
            <a:avLst/>
          </a:prstGeom>
          <a:noFill/>
        </p:spPr>
        <p:txBody>
          <a:bodyPr wrap="square">
            <a:spAutoFit/>
          </a:bodyPr>
          <a:lstStyle/>
          <a:p>
            <a:pPr marL="285750" indent="-285750" algn="just">
              <a:lnSpc>
                <a:spcPct val="20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Antiadherents</a:t>
            </a:r>
            <a:r>
              <a:rPr lang="en-US" sz="2400" b="1" dirty="0">
                <a:effectLst/>
                <a:latin typeface="Times New Roman" panose="02020603050405020304" pitchFamily="18" charset="0"/>
                <a:cs typeface="Times New Roman" panose="02020603050405020304" pitchFamily="18" charset="0"/>
              </a:rPr>
              <a:t> have the purpose of reducing sticking or adhesion of any of the tablet granulation or powder to the faces of the punches or to the die wall.</a:t>
            </a:r>
          </a:p>
          <a:p>
            <a:pPr marL="285750" indent="-285750" algn="just">
              <a:lnSpc>
                <a:spcPct val="20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Glidants</a:t>
            </a:r>
            <a:r>
              <a:rPr lang="en-US" sz="2400" b="1" dirty="0">
                <a:effectLst/>
                <a:latin typeface="Times New Roman" panose="02020603050405020304" pitchFamily="18" charset="0"/>
                <a:cs typeface="Times New Roman" panose="02020603050405020304" pitchFamily="18" charset="0"/>
              </a:rPr>
              <a:t> are intended to promote flow of the tablet granulation or powder materials by reducing friction between the particles. </a:t>
            </a:r>
          </a:p>
          <a:p>
            <a:br>
              <a:rPr lang="en-US" sz="1400" dirty="0">
                <a:effectLst/>
                <a:latin typeface="TimesNewRomanPSMT"/>
              </a:rPr>
            </a:br>
            <a:endParaRPr lang="en-IQ" dirty="0"/>
          </a:p>
        </p:txBody>
      </p:sp>
    </p:spTree>
    <p:extLst>
      <p:ext uri="{BB962C8B-B14F-4D97-AF65-F5344CB8AC3E}">
        <p14:creationId xmlns:p14="http://schemas.microsoft.com/office/powerpoint/2010/main" val="1682331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572CC-03C6-D346-A7BB-F1FCD08B795E}"/>
              </a:ext>
            </a:extLst>
          </p:cNvPr>
          <p:cNvSpPr>
            <a:spLocks noGrp="1"/>
          </p:cNvSpPr>
          <p:nvPr>
            <p:ph type="title"/>
          </p:nvPr>
        </p:nvSpPr>
        <p:spPr>
          <a:xfrm>
            <a:off x="1327230" y="114825"/>
            <a:ext cx="10039109" cy="1280890"/>
          </a:xfrm>
        </p:spPr>
        <p:txBody>
          <a:bodyPr>
            <a:noAutofit/>
          </a:bodyPr>
          <a:lstStyle/>
          <a:p>
            <a:pPr>
              <a:lnSpc>
                <a:spcPct val="150000"/>
              </a:lnSpc>
            </a:pPr>
            <a:r>
              <a:rPr lang="en-US" b="1" dirty="0">
                <a:solidFill>
                  <a:schemeClr val="accent1"/>
                </a:solidFill>
                <a:latin typeface="Times New Roman" panose="02020603050405020304" pitchFamily="18" charset="0"/>
                <a:cs typeface="Times New Roman" panose="02020603050405020304" pitchFamily="18" charset="0"/>
              </a:rPr>
              <a:t>Tablet excipients must meet certain criteria in the formulation.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1. They must be nontoxic.</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2. They must be commercially available.</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3. Their cost must be acceptably low.</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4. They must not be contraindicated by themselves (</a:t>
            </a:r>
            <a:r>
              <a:rPr lang="en-US" b="1" dirty="0" err="1">
                <a:latin typeface="Times New Roman" panose="02020603050405020304" pitchFamily="18" charset="0"/>
                <a:cs typeface="Times New Roman" panose="02020603050405020304" pitchFamily="18" charset="0"/>
              </a:rPr>
              <a:t>e.g</a:t>
            </a:r>
            <a:r>
              <a:rPr lang="en-US" b="1" dirty="0">
                <a:latin typeface="Times New Roman" panose="02020603050405020304" pitchFamily="18" charset="0"/>
                <a:cs typeface="Times New Roman" panose="02020603050405020304" pitchFamily="18" charset="0"/>
              </a:rPr>
              <a:t> ., sucrose) or because of a component (</a:t>
            </a:r>
            <a:r>
              <a:rPr lang="en-US" b="1" dirty="0" err="1">
                <a:latin typeface="Times New Roman" panose="02020603050405020304" pitchFamily="18" charset="0"/>
                <a:cs typeface="Times New Roman" panose="02020603050405020304" pitchFamily="18" charset="0"/>
              </a:rPr>
              <a:t>e.g</a:t>
            </a:r>
            <a:r>
              <a:rPr lang="en-US" b="1" dirty="0">
                <a:latin typeface="Times New Roman" panose="02020603050405020304" pitchFamily="18" charset="0"/>
                <a:cs typeface="Times New Roman" panose="02020603050405020304" pitchFamily="18" charset="0"/>
              </a:rPr>
              <a:t> ., sodium) in any segment of the population.</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18173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C1AED1-846D-FAC9-9F50-FBFB9BEE7BEB}"/>
              </a:ext>
            </a:extLst>
          </p:cNvPr>
          <p:cNvSpPr txBox="1"/>
          <p:nvPr/>
        </p:nvSpPr>
        <p:spPr>
          <a:xfrm>
            <a:off x="1757569" y="1166842"/>
            <a:ext cx="8676861" cy="4524315"/>
          </a:xfrm>
          <a:prstGeom prst="rect">
            <a:avLst/>
          </a:prstGeom>
          <a:noFill/>
        </p:spPr>
        <p:txBody>
          <a:bodyPr wrap="square">
            <a:spAutoFit/>
          </a:bodyPr>
          <a:lstStyle/>
          <a:p>
            <a:pPr marL="285750" indent="-285750" algn="just">
              <a:lnSpc>
                <a:spcPct val="150000"/>
              </a:lnSpc>
              <a:buFont typeface="Wingdings" pitchFamily="2" charset="2"/>
              <a:buChar char="Ø"/>
            </a:pPr>
            <a:r>
              <a:rPr lang="en-US" sz="2400" b="1" dirty="0">
                <a:solidFill>
                  <a:srgbClr val="C00000"/>
                </a:solidFill>
                <a:latin typeface="Times New Roman" panose="02020603050405020304" pitchFamily="18" charset="0"/>
                <a:cs typeface="Times New Roman" panose="02020603050405020304" pitchFamily="18" charset="0"/>
              </a:rPr>
              <a:t>H</a:t>
            </a:r>
            <a:r>
              <a:rPr lang="en-US" sz="2400" b="1" dirty="0">
                <a:solidFill>
                  <a:srgbClr val="C00000"/>
                </a:solidFill>
                <a:effectLst/>
                <a:latin typeface="Times New Roman" panose="02020603050405020304" pitchFamily="18" charset="0"/>
                <a:cs typeface="Times New Roman" panose="02020603050405020304" pitchFamily="18" charset="0"/>
              </a:rPr>
              <a:t>ydrocarbon oils </a:t>
            </a:r>
            <a:r>
              <a:rPr lang="en-US" sz="2400" b="1" dirty="0">
                <a:effectLst/>
                <a:latin typeface="Times New Roman" panose="02020603050405020304" pitchFamily="18" charset="0"/>
                <a:cs typeface="Times New Roman" panose="02020603050405020304" pitchFamily="18" charset="0"/>
              </a:rPr>
              <a:t>such as mineral oil have been employed by application to granulation as a fine spray, either directly or in a solvent solution. The problem with using this type of lubricant is the production of oil spots. </a:t>
            </a:r>
          </a:p>
          <a:p>
            <a:pPr marL="285750" indent="-285750" algn="just">
              <a:lnSpc>
                <a:spcPct val="15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Calcium and magnesium stearate </a:t>
            </a:r>
            <a:r>
              <a:rPr lang="en-US" sz="2400" b="1" dirty="0">
                <a:effectLst/>
                <a:latin typeface="Times New Roman" panose="02020603050405020304" pitchFamily="18" charset="0"/>
                <a:cs typeface="Times New Roman" panose="02020603050405020304" pitchFamily="18" charset="0"/>
              </a:rPr>
              <a:t>are the most common salts employed. Stearic acid is a less effective lubricant than these salts and also has a lower melting point. </a:t>
            </a:r>
          </a:p>
          <a:p>
            <a:pPr marL="285750" indent="-285750">
              <a:buFont typeface="Wingdings" pitchFamily="2" charset="2"/>
              <a:buChar char="Ø"/>
            </a:pPr>
            <a:endParaRPr lang="en-US" dirty="0">
              <a:effectLst/>
            </a:endParaRPr>
          </a:p>
          <a:p>
            <a:pPr marL="285750" indent="-285750">
              <a:buFont typeface="Wingdings" pitchFamily="2" charset="2"/>
              <a:buChar char="Ø"/>
            </a:pPr>
            <a:endParaRPr lang="en-US" dirty="0">
              <a:effectLst/>
            </a:endParaRPr>
          </a:p>
        </p:txBody>
      </p:sp>
    </p:spTree>
    <p:extLst>
      <p:ext uri="{BB962C8B-B14F-4D97-AF65-F5344CB8AC3E}">
        <p14:creationId xmlns:p14="http://schemas.microsoft.com/office/powerpoint/2010/main" val="27566779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9A984F-0837-1C83-31E4-3C704B25ECA1}"/>
              </a:ext>
            </a:extLst>
          </p:cNvPr>
          <p:cNvSpPr txBox="1"/>
          <p:nvPr/>
        </p:nvSpPr>
        <p:spPr>
          <a:xfrm>
            <a:off x="1974574" y="1038127"/>
            <a:ext cx="8666921" cy="4457952"/>
          </a:xfrm>
          <a:prstGeom prst="rect">
            <a:avLst/>
          </a:prstGeom>
          <a:noFill/>
        </p:spPr>
        <p:txBody>
          <a:bodyPr wrap="square">
            <a:spAutoFit/>
          </a:bodyPr>
          <a:lstStyle/>
          <a:p>
            <a:pPr marL="285750" indent="-285750" algn="just">
              <a:lnSpc>
                <a:spcPct val="150000"/>
              </a:lnSpc>
              <a:buFont typeface="Wingdings" pitchFamily="2" charset="2"/>
              <a:buChar char="Ø"/>
            </a:pPr>
            <a:r>
              <a:rPr lang="en-US" sz="2400" b="1" dirty="0">
                <a:solidFill>
                  <a:srgbClr val="C00000"/>
                </a:solidFill>
                <a:effectLst/>
                <a:latin typeface="Times New Roman" panose="02020603050405020304" pitchFamily="18" charset="0"/>
                <a:cs typeface="Times New Roman" panose="02020603050405020304" pitchFamily="18" charset="0"/>
              </a:rPr>
              <a:t>Talc</a:t>
            </a:r>
            <a:r>
              <a:rPr lang="en-US" sz="2400" b="1" dirty="0">
                <a:effectLst/>
                <a:latin typeface="Times New Roman" panose="02020603050405020304" pitchFamily="18" charset="0"/>
                <a:cs typeface="Times New Roman" panose="02020603050405020304" pitchFamily="18" charset="0"/>
              </a:rPr>
              <a:t> is probably the second most commonly used tablet lubricant, historically. Most talc samples are found to contain trace quantities of iron, and talc should be considered carefully in any formulation containing a drug whose breakdown is catalyzed by the presence of iron. </a:t>
            </a:r>
          </a:p>
          <a:p>
            <a:pPr marL="285750" indent="-285750" algn="just">
              <a:lnSpc>
                <a:spcPct val="150000"/>
              </a:lnSpc>
              <a:buFont typeface="Wingdings" pitchFamily="2" charset="2"/>
              <a:buChar char="Ø"/>
            </a:pPr>
            <a:r>
              <a:rPr lang="en-US" sz="2400" b="1" dirty="0">
                <a:solidFill>
                  <a:srgbClr val="C00000"/>
                </a:solidFill>
                <a:effectLst/>
                <a:latin typeface="TimesNewRomanPSMT"/>
              </a:rPr>
              <a:t>The higher- molecular-weight PEG </a:t>
            </a:r>
            <a:r>
              <a:rPr lang="en-US" sz="2400" b="1" dirty="0">
                <a:effectLst/>
                <a:latin typeface="TimesNewRomanPSMT"/>
              </a:rPr>
              <a:t>and certain polymeric surfactants have been used as water-soluble lubricants. </a:t>
            </a:r>
            <a:endParaRPr lang="en-US" sz="2400" b="1" dirty="0">
              <a:effectLst/>
            </a:endParaRPr>
          </a:p>
          <a:p>
            <a:pPr marL="285750" indent="-285750" algn="just">
              <a:lnSpc>
                <a:spcPct val="150000"/>
              </a:lnSpc>
              <a:buFont typeface="Wingdings" pitchFamily="2" charset="2"/>
              <a:buChar char="Ø"/>
            </a:pPr>
            <a:endParaRPr lang="en-US" sz="24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1168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3B311C-1A65-8AF5-A413-506076CB931A}"/>
              </a:ext>
            </a:extLst>
          </p:cNvPr>
          <p:cNvSpPr txBox="1"/>
          <p:nvPr/>
        </p:nvSpPr>
        <p:spPr>
          <a:xfrm>
            <a:off x="1113183" y="1223588"/>
            <a:ext cx="9210260" cy="2933495"/>
          </a:xfrm>
          <a:prstGeom prst="rect">
            <a:avLst/>
          </a:prstGeom>
          <a:noFill/>
        </p:spPr>
        <p:txBody>
          <a:bodyPr wrap="square">
            <a:spAutoFit/>
          </a:bodyPr>
          <a:lstStyle/>
          <a:p>
            <a:pPr algn="just">
              <a:lnSpc>
                <a:spcPct val="200000"/>
              </a:lnSpc>
            </a:pPr>
            <a:r>
              <a:rPr lang="en-US" sz="2400" b="1" dirty="0">
                <a:effectLst/>
                <a:latin typeface="TimesNewRomanPSMT"/>
              </a:rPr>
              <a:t>These materials are much </a:t>
            </a:r>
            <a:r>
              <a:rPr lang="en-US" sz="2400" b="1" dirty="0">
                <a:solidFill>
                  <a:srgbClr val="C00000"/>
                </a:solidFill>
                <a:effectLst/>
                <a:latin typeface="TimesNewRomanPSMT"/>
              </a:rPr>
              <a:t>less effective </a:t>
            </a:r>
            <a:r>
              <a:rPr lang="en-US" sz="2400" b="1" dirty="0">
                <a:effectLst/>
                <a:latin typeface="TimesNewRomanPSMT"/>
              </a:rPr>
              <a:t>as lubricants, however, than the materials previously cited. Since lubrication is basically </a:t>
            </a:r>
            <a:r>
              <a:rPr lang="en-US" sz="2400" b="1" dirty="0">
                <a:solidFill>
                  <a:srgbClr val="C00000"/>
                </a:solidFill>
                <a:effectLst/>
                <a:latin typeface="TimesNewRomanPSMT"/>
              </a:rPr>
              <a:t>a coating process</a:t>
            </a:r>
            <a:r>
              <a:rPr lang="en-US" sz="2400" b="1" dirty="0">
                <a:effectLst/>
                <a:latin typeface="TimesNewRomanPSMT"/>
              </a:rPr>
              <a:t>, the finer the particle size of the lubricant, the more effective the lubricant action is likely to be. </a:t>
            </a:r>
            <a:endParaRPr lang="en-US" sz="2400" b="1" dirty="0">
              <a:effectLst/>
            </a:endParaRPr>
          </a:p>
        </p:txBody>
      </p:sp>
    </p:spTree>
    <p:extLst>
      <p:ext uri="{BB962C8B-B14F-4D97-AF65-F5344CB8AC3E}">
        <p14:creationId xmlns:p14="http://schemas.microsoft.com/office/powerpoint/2010/main" val="14246043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9DAB77-1CD8-E139-E2A0-EA121395CAF2}"/>
              </a:ext>
            </a:extLst>
          </p:cNvPr>
          <p:cNvSpPr txBox="1"/>
          <p:nvPr/>
        </p:nvSpPr>
        <p:spPr>
          <a:xfrm>
            <a:off x="1497496" y="956317"/>
            <a:ext cx="8746434" cy="4041491"/>
          </a:xfrm>
          <a:prstGeom prst="rect">
            <a:avLst/>
          </a:prstGeom>
          <a:noFill/>
        </p:spPr>
        <p:txBody>
          <a:bodyPr wrap="square">
            <a:spAutoFit/>
          </a:bodyPr>
          <a:lstStyle/>
          <a:p>
            <a:r>
              <a:rPr lang="en-US" sz="2400" b="1" dirty="0">
                <a:solidFill>
                  <a:srgbClr val="C00000"/>
                </a:solidFill>
                <a:effectLst/>
                <a:latin typeface="TimesNewRomanPS"/>
              </a:rPr>
              <a:t>5. Colors, Flavors and Sweeteners </a:t>
            </a:r>
            <a:endParaRPr lang="en-US" sz="2400" b="1" dirty="0">
              <a:effectLst/>
              <a:latin typeface="TimesNewRomanPSMT"/>
            </a:endParaRPr>
          </a:p>
          <a:p>
            <a:pPr algn="just">
              <a:lnSpc>
                <a:spcPct val="200000"/>
              </a:lnSpc>
            </a:pPr>
            <a:r>
              <a:rPr lang="en-US" sz="2400" b="1" dirty="0">
                <a:effectLst/>
                <a:latin typeface="TimesNewRomanPSMT"/>
              </a:rPr>
              <a:t>The use of colors and dyes in tablet making has served three purposes </a:t>
            </a:r>
            <a:endParaRPr lang="en-US" sz="2400" b="1" dirty="0">
              <a:latin typeface="TimesNewRomanPSMT"/>
            </a:endParaRPr>
          </a:p>
          <a:p>
            <a:pPr marL="342900" indent="-342900" algn="just">
              <a:lnSpc>
                <a:spcPct val="200000"/>
              </a:lnSpc>
              <a:buFont typeface="Wingdings" pitchFamily="2" charset="2"/>
              <a:buChar char="Ø"/>
            </a:pPr>
            <a:r>
              <a:rPr lang="en-US" sz="2400" b="1" dirty="0">
                <a:latin typeface="TimesNewRomanPSMT"/>
              </a:rPr>
              <a:t>D</a:t>
            </a:r>
            <a:r>
              <a:rPr lang="en-US" sz="2400" b="1" dirty="0">
                <a:effectLst/>
                <a:latin typeface="TimesNewRomanPSMT"/>
              </a:rPr>
              <a:t>isguising of off-color drugs.</a:t>
            </a:r>
          </a:p>
          <a:p>
            <a:pPr marL="342900" indent="-342900" algn="just">
              <a:lnSpc>
                <a:spcPct val="200000"/>
              </a:lnSpc>
              <a:buFont typeface="Wingdings" pitchFamily="2" charset="2"/>
              <a:buChar char="Ø"/>
            </a:pPr>
            <a:r>
              <a:rPr lang="en-US" sz="2400" b="1" dirty="0">
                <a:effectLst/>
                <a:latin typeface="TimesNewRomanPSMT"/>
              </a:rPr>
              <a:t> </a:t>
            </a:r>
            <a:r>
              <a:rPr lang="en-US" sz="2400" b="1" dirty="0">
                <a:latin typeface="TimesNewRomanPSMT"/>
              </a:rPr>
              <a:t>P</a:t>
            </a:r>
            <a:r>
              <a:rPr lang="en-US" sz="2400" b="1" dirty="0">
                <a:effectLst/>
                <a:latin typeface="TimesNewRomanPSMT"/>
              </a:rPr>
              <a:t>roduct identification</a:t>
            </a:r>
            <a:r>
              <a:rPr lang="en-US" sz="2400" b="1" dirty="0">
                <a:latin typeface="TimesNewRomanPSMT"/>
              </a:rPr>
              <a:t>.</a:t>
            </a:r>
          </a:p>
          <a:p>
            <a:pPr marL="342900" indent="-342900" algn="just">
              <a:lnSpc>
                <a:spcPct val="200000"/>
              </a:lnSpc>
              <a:buFont typeface="Wingdings" pitchFamily="2" charset="2"/>
              <a:buChar char="Ø"/>
            </a:pPr>
            <a:r>
              <a:rPr lang="en-US" sz="2400" b="1" dirty="0">
                <a:effectLst/>
                <a:latin typeface="TimesNewRomanPSMT"/>
              </a:rPr>
              <a:t>Production of a more elegant product. </a:t>
            </a:r>
            <a:endParaRPr lang="en-US" sz="2400" b="1" dirty="0">
              <a:effectLst/>
            </a:endParaRPr>
          </a:p>
        </p:txBody>
      </p:sp>
    </p:spTree>
    <p:extLst>
      <p:ext uri="{BB962C8B-B14F-4D97-AF65-F5344CB8AC3E}">
        <p14:creationId xmlns:p14="http://schemas.microsoft.com/office/powerpoint/2010/main" val="11086805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646A0E-A400-5867-5AC9-F3F11320346F}"/>
              </a:ext>
            </a:extLst>
          </p:cNvPr>
          <p:cNvSpPr txBox="1"/>
          <p:nvPr/>
        </p:nvSpPr>
        <p:spPr>
          <a:xfrm>
            <a:off x="1709530" y="1255602"/>
            <a:ext cx="9137374" cy="3672159"/>
          </a:xfrm>
          <a:prstGeom prst="rect">
            <a:avLst/>
          </a:prstGeom>
          <a:noFill/>
        </p:spPr>
        <p:txBody>
          <a:bodyPr wrap="square">
            <a:spAutoFit/>
          </a:bodyPr>
          <a:lstStyle/>
          <a:p>
            <a:pPr algn="just">
              <a:lnSpc>
                <a:spcPct val="200000"/>
              </a:lnSpc>
            </a:pPr>
            <a:r>
              <a:rPr lang="en-US" sz="2400" b="1" dirty="0">
                <a:effectLst/>
                <a:latin typeface="TimesNewRomanPSMT"/>
              </a:rPr>
              <a:t>Two forms of </a:t>
            </a:r>
            <a:r>
              <a:rPr lang="en-US" sz="2400" b="1" dirty="0">
                <a:solidFill>
                  <a:srgbClr val="C00000"/>
                </a:solidFill>
                <a:effectLst/>
                <a:latin typeface="TimesNewRomanPSMT"/>
              </a:rPr>
              <a:t>color </a:t>
            </a:r>
            <a:r>
              <a:rPr lang="en-US" sz="2400" b="1" dirty="0">
                <a:effectLst/>
                <a:latin typeface="TimesNewRomanPSMT"/>
              </a:rPr>
              <a:t>have typically been used in tablet preparation. These are the FD&amp;C and D&amp;C dyes-which are applied as solutions, typically in the granulating agent.</a:t>
            </a:r>
          </a:p>
          <a:p>
            <a:pPr algn="just">
              <a:lnSpc>
                <a:spcPct val="200000"/>
              </a:lnSpc>
            </a:pPr>
            <a:r>
              <a:rPr lang="en-US" sz="2400" b="1" dirty="0">
                <a:effectLst/>
                <a:latin typeface="TimesNewRomanPSMT"/>
              </a:rPr>
              <a:t> </a:t>
            </a:r>
            <a:r>
              <a:rPr lang="en-US" sz="2400" b="1" dirty="0">
                <a:solidFill>
                  <a:srgbClr val="C00000"/>
                </a:solidFill>
                <a:effectLst/>
                <a:latin typeface="TimesNewRomanPSMT"/>
              </a:rPr>
              <a:t>Lakes</a:t>
            </a:r>
            <a:r>
              <a:rPr lang="en-US" sz="2400" b="1" dirty="0">
                <a:effectLst/>
                <a:latin typeface="TimesNewRomanPSMT"/>
              </a:rPr>
              <a:t> are dyes that have been absorbed on a hydrous oxide </a:t>
            </a:r>
            <a:endParaRPr lang="en-US" sz="2400" b="1" dirty="0">
              <a:effectLst/>
            </a:endParaRPr>
          </a:p>
          <a:p>
            <a:pPr algn="just">
              <a:lnSpc>
                <a:spcPct val="200000"/>
              </a:lnSpc>
            </a:pPr>
            <a:r>
              <a:rPr lang="en-US" sz="2400" b="1" dirty="0">
                <a:effectLst/>
                <a:latin typeface="TimesNewRomanPSMT"/>
              </a:rPr>
              <a:t>and usually are employed as dry powders for coloring. </a:t>
            </a:r>
            <a:endParaRPr lang="en-US" sz="2400" b="1" dirty="0">
              <a:effectLst/>
            </a:endParaRPr>
          </a:p>
        </p:txBody>
      </p:sp>
    </p:spTree>
    <p:extLst>
      <p:ext uri="{BB962C8B-B14F-4D97-AF65-F5344CB8AC3E}">
        <p14:creationId xmlns:p14="http://schemas.microsoft.com/office/powerpoint/2010/main" val="25591260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1569FD-0524-3A27-1DBE-A18828E8F5FE}"/>
              </a:ext>
            </a:extLst>
          </p:cNvPr>
          <p:cNvSpPr txBox="1"/>
          <p:nvPr/>
        </p:nvSpPr>
        <p:spPr>
          <a:xfrm>
            <a:off x="1908313" y="858872"/>
            <a:ext cx="8839200" cy="4410823"/>
          </a:xfrm>
          <a:prstGeom prst="rect">
            <a:avLst/>
          </a:prstGeom>
          <a:noFill/>
        </p:spPr>
        <p:txBody>
          <a:bodyPr wrap="square">
            <a:spAutoFit/>
          </a:bodyPr>
          <a:lstStyle/>
          <a:p>
            <a:pPr marL="342900" indent="-342900" algn="just">
              <a:lnSpc>
                <a:spcPct val="200000"/>
              </a:lnSpc>
              <a:buFont typeface="Wingdings" pitchFamily="2" charset="2"/>
              <a:buChar char="Ø"/>
            </a:pPr>
            <a:r>
              <a:rPr lang="en-US" sz="2400" b="1" dirty="0">
                <a:effectLst/>
                <a:latin typeface="TimesNewRomanPSMT"/>
              </a:rPr>
              <a:t>When using water-soluble dyes, pastel shades usually show the least </a:t>
            </a:r>
            <a:r>
              <a:rPr lang="en-US" sz="2400" b="1" dirty="0">
                <a:solidFill>
                  <a:srgbClr val="C00000"/>
                </a:solidFill>
                <a:effectLst/>
                <a:latin typeface="TimesNewRomanPSMT"/>
              </a:rPr>
              <a:t>mottling</a:t>
            </a:r>
            <a:r>
              <a:rPr lang="en-US" sz="2400" b="1" dirty="0">
                <a:effectLst/>
                <a:latin typeface="TimesNewRomanPSMT"/>
              </a:rPr>
              <a:t> from uneven distribution in the final tablet. </a:t>
            </a:r>
          </a:p>
          <a:p>
            <a:pPr marL="342900" indent="-342900" algn="just">
              <a:lnSpc>
                <a:spcPct val="200000"/>
              </a:lnSpc>
              <a:buFont typeface="Wingdings" pitchFamily="2" charset="2"/>
              <a:buChar char="Ø"/>
            </a:pPr>
            <a:r>
              <a:rPr lang="en-US" sz="2400" b="1" dirty="0">
                <a:effectLst/>
                <a:latin typeface="TimesNewRomanPSMT"/>
              </a:rPr>
              <a:t>When wet granulation is employed, care should be taken to prevent color migration during drying. </a:t>
            </a:r>
          </a:p>
          <a:p>
            <a:pPr marL="342900" indent="-342900" algn="just">
              <a:lnSpc>
                <a:spcPct val="200000"/>
              </a:lnSpc>
              <a:buFont typeface="Wingdings" pitchFamily="2" charset="2"/>
              <a:buChar char="Ø"/>
            </a:pPr>
            <a:r>
              <a:rPr lang="en-US" sz="2400" b="1" dirty="0">
                <a:effectLst/>
                <a:latin typeface="TimesNewRomanPSMT"/>
              </a:rPr>
              <a:t>In any colored tablet, the formulation should be checked for resistance to color changes on exposure to light. </a:t>
            </a:r>
            <a:endParaRPr lang="en-US" sz="2400" b="1" dirty="0">
              <a:effectLst/>
            </a:endParaRPr>
          </a:p>
        </p:txBody>
      </p:sp>
    </p:spTree>
    <p:extLst>
      <p:ext uri="{BB962C8B-B14F-4D97-AF65-F5344CB8AC3E}">
        <p14:creationId xmlns:p14="http://schemas.microsoft.com/office/powerpoint/2010/main" val="13223152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AB77B5-372B-3077-5312-6952E03935F6}"/>
              </a:ext>
            </a:extLst>
          </p:cNvPr>
          <p:cNvSpPr txBox="1"/>
          <p:nvPr/>
        </p:nvSpPr>
        <p:spPr>
          <a:xfrm>
            <a:off x="1417983" y="0"/>
            <a:ext cx="10058400" cy="8100038"/>
          </a:xfrm>
          <a:prstGeom prst="rect">
            <a:avLst/>
          </a:prstGeom>
          <a:noFill/>
        </p:spPr>
        <p:txBody>
          <a:bodyPr wrap="square">
            <a:spAutoFit/>
          </a:bodyPr>
          <a:lstStyle/>
          <a:p>
            <a:pPr algn="just">
              <a:lnSpc>
                <a:spcPct val="200000"/>
              </a:lnSpc>
            </a:pPr>
            <a:r>
              <a:rPr lang="en-US" sz="2400" b="1" dirty="0">
                <a:solidFill>
                  <a:srgbClr val="C00000"/>
                </a:solidFill>
                <a:effectLst/>
                <a:latin typeface="TimesNewRomanPSMT"/>
              </a:rPr>
              <a:t>Flavors</a:t>
            </a:r>
            <a:r>
              <a:rPr lang="en-US" sz="2400" b="1" dirty="0">
                <a:effectLst/>
                <a:latin typeface="TimesNewRomanPSMT"/>
              </a:rPr>
              <a:t> are usually limited to chewable tablets or other tablets intended to dissolve in the mouth. </a:t>
            </a:r>
          </a:p>
          <a:p>
            <a:pPr marL="342900" indent="-342900" algn="just">
              <a:lnSpc>
                <a:spcPct val="200000"/>
              </a:lnSpc>
              <a:buFont typeface="Wingdings" pitchFamily="2" charset="2"/>
              <a:buChar char="Ø"/>
            </a:pPr>
            <a:r>
              <a:rPr lang="en-US" sz="2400" b="1" dirty="0">
                <a:latin typeface="TimesNewRomanPSMT"/>
              </a:rPr>
              <a:t>F</a:t>
            </a:r>
            <a:r>
              <a:rPr lang="en-US" sz="2400" b="1" dirty="0">
                <a:effectLst/>
                <a:latin typeface="TimesNewRomanPSMT"/>
              </a:rPr>
              <a:t>lavors that are </a:t>
            </a:r>
            <a:r>
              <a:rPr lang="en-US" sz="2400" b="1" dirty="0">
                <a:solidFill>
                  <a:srgbClr val="C00000"/>
                </a:solidFill>
                <a:effectLst/>
                <a:latin typeface="TimesNewRomanPSMT"/>
              </a:rPr>
              <a:t>water-soluble </a:t>
            </a:r>
            <a:r>
              <a:rPr lang="en-US" sz="2400" b="1" dirty="0">
                <a:effectLst/>
                <a:latin typeface="TimesNewRomanPSMT"/>
              </a:rPr>
              <a:t>have found little acceptance in tablet making because of their poor stability. </a:t>
            </a:r>
          </a:p>
          <a:p>
            <a:pPr marL="342900" indent="-342900" algn="just">
              <a:lnSpc>
                <a:spcPct val="200000"/>
              </a:lnSpc>
              <a:buFont typeface="Wingdings" pitchFamily="2" charset="2"/>
              <a:buChar char="Ø"/>
            </a:pPr>
            <a:r>
              <a:rPr lang="en-US" sz="2400" b="1" dirty="0">
                <a:effectLst/>
                <a:latin typeface="TimesNewRomanPSMT"/>
              </a:rPr>
              <a:t>Flavor oils are added to tablet granulations in solvents, are dispersed on clays and other absorbents, or are emulsified in aqueous granulating agents. </a:t>
            </a:r>
          </a:p>
          <a:p>
            <a:pPr marL="342900" indent="-342900" algn="just">
              <a:lnSpc>
                <a:spcPct val="200000"/>
              </a:lnSpc>
              <a:buFont typeface="Wingdings" pitchFamily="2" charset="2"/>
              <a:buChar char="Ø"/>
            </a:pPr>
            <a:r>
              <a:rPr lang="en-US" sz="2400" b="1" dirty="0">
                <a:latin typeface="Times New Roman" panose="02020603050405020304" pitchFamily="18" charset="0"/>
                <a:cs typeface="Times New Roman" panose="02020603050405020304" pitchFamily="18" charset="0"/>
              </a:rPr>
              <a:t>T</a:t>
            </a:r>
            <a:r>
              <a:rPr lang="en-US" sz="2400" b="1" dirty="0">
                <a:effectLst/>
                <a:latin typeface="Times New Roman" panose="02020603050405020304" pitchFamily="18" charset="0"/>
                <a:cs typeface="Times New Roman" panose="02020603050405020304" pitchFamily="18" charset="0"/>
              </a:rPr>
              <a:t>he maximum amount of oil that can be added to a granulation without influencing its tabletting characteristics is </a:t>
            </a:r>
            <a:r>
              <a:rPr lang="en-US" sz="2400" b="1" dirty="0">
                <a:solidFill>
                  <a:srgbClr val="C00000"/>
                </a:solidFill>
                <a:effectLst/>
                <a:latin typeface="Times New Roman" panose="02020603050405020304" pitchFamily="18" charset="0"/>
                <a:cs typeface="Times New Roman" panose="02020603050405020304" pitchFamily="18" charset="0"/>
              </a:rPr>
              <a:t>0.5 to 0.75%.</a:t>
            </a:r>
            <a:br>
              <a:rPr lang="en-US" sz="2400" b="1" dirty="0">
                <a:effectLst/>
                <a:latin typeface="Times New Roman" panose="02020603050405020304" pitchFamily="18" charset="0"/>
                <a:cs typeface="Times New Roman" panose="02020603050405020304" pitchFamily="18" charset="0"/>
              </a:rPr>
            </a:br>
            <a:endParaRPr lang="en-US" sz="2400" b="1" dirty="0">
              <a:effectLst/>
              <a:latin typeface="Times New Roman" panose="02020603050405020304" pitchFamily="18" charset="0"/>
              <a:cs typeface="Times New Roman" panose="02020603050405020304" pitchFamily="18" charset="0"/>
            </a:endParaRPr>
          </a:p>
          <a:p>
            <a:pPr marL="342900" indent="-342900" algn="just">
              <a:lnSpc>
                <a:spcPct val="200000"/>
              </a:lnSpc>
              <a:buFont typeface="Wingdings" pitchFamily="2" charset="2"/>
              <a:buChar char="Ø"/>
            </a:pPr>
            <a:endParaRPr lang="en-US" sz="2400" b="1" dirty="0">
              <a:effectLst/>
            </a:endParaRPr>
          </a:p>
        </p:txBody>
      </p:sp>
    </p:spTree>
    <p:extLst>
      <p:ext uri="{BB962C8B-B14F-4D97-AF65-F5344CB8AC3E}">
        <p14:creationId xmlns:p14="http://schemas.microsoft.com/office/powerpoint/2010/main" val="4958611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7E7093-48E2-8F20-1427-749FDEEC4AE2}"/>
              </a:ext>
            </a:extLst>
          </p:cNvPr>
          <p:cNvSpPr txBox="1"/>
          <p:nvPr/>
        </p:nvSpPr>
        <p:spPr>
          <a:xfrm>
            <a:off x="993913" y="0"/>
            <a:ext cx="11198087" cy="6672981"/>
          </a:xfrm>
          <a:prstGeom prst="rect">
            <a:avLst/>
          </a:prstGeom>
          <a:noFill/>
        </p:spPr>
        <p:txBody>
          <a:bodyPr wrap="square">
            <a:spAutoFit/>
          </a:bodyPr>
          <a:lstStyle/>
          <a:p>
            <a:pPr marL="285750" indent="-285750" algn="just">
              <a:lnSpc>
                <a:spcPct val="150000"/>
              </a:lnSpc>
              <a:buFont typeface="Wingdings" pitchFamily="2" charset="2"/>
              <a:buChar char="Ø"/>
            </a:pPr>
            <a:r>
              <a:rPr lang="en-US" sz="2400" b="1" dirty="0">
                <a:effectLst/>
                <a:latin typeface="TimesNewRomanPSMT"/>
              </a:rPr>
              <a:t>The use of </a:t>
            </a:r>
            <a:r>
              <a:rPr lang="en-US" sz="2400" b="1" dirty="0">
                <a:solidFill>
                  <a:srgbClr val="C00000"/>
                </a:solidFill>
                <a:effectLst/>
                <a:latin typeface="TimesNewRomanPSMT"/>
              </a:rPr>
              <a:t>sweeteners </a:t>
            </a:r>
            <a:r>
              <a:rPr lang="en-US" sz="2400" b="1" dirty="0">
                <a:effectLst/>
                <a:latin typeface="TimesNewRomanPSMT"/>
              </a:rPr>
              <a:t>is primarily limited to chewable </a:t>
            </a:r>
            <a:endParaRPr lang="en-US" sz="2400" b="1" dirty="0">
              <a:latin typeface="TimesNewRomanPSMT"/>
            </a:endParaRPr>
          </a:p>
          <a:p>
            <a:pPr marL="285750" indent="-285750" algn="just">
              <a:lnSpc>
                <a:spcPct val="150000"/>
              </a:lnSpc>
              <a:buFont typeface="Wingdings" pitchFamily="2" charset="2"/>
              <a:buChar char="Ø"/>
            </a:pPr>
            <a:r>
              <a:rPr lang="en-US" sz="2400" b="1" dirty="0">
                <a:solidFill>
                  <a:srgbClr val="C00000"/>
                </a:solidFill>
                <a:effectLst/>
                <a:latin typeface="TimesNewRomanPSMT"/>
              </a:rPr>
              <a:t>Mannitol</a:t>
            </a:r>
            <a:r>
              <a:rPr lang="en-US" sz="2400" b="1" dirty="0">
                <a:effectLst/>
                <a:latin typeface="TimesNewRomanPSMT"/>
              </a:rPr>
              <a:t> is reportedly about 72% as sweet as sucrose. </a:t>
            </a:r>
          </a:p>
          <a:p>
            <a:pPr marL="285750" indent="-285750" algn="just">
              <a:lnSpc>
                <a:spcPct val="150000"/>
              </a:lnSpc>
              <a:buFont typeface="Wingdings" pitchFamily="2" charset="2"/>
              <a:buChar char="Ø"/>
            </a:pPr>
            <a:r>
              <a:rPr lang="en-US" sz="2400" b="1" dirty="0">
                <a:solidFill>
                  <a:srgbClr val="C00000"/>
                </a:solidFill>
                <a:latin typeface="TimesNewRomanPSMT"/>
              </a:rPr>
              <a:t>S</a:t>
            </a:r>
            <a:r>
              <a:rPr lang="en-US" sz="2400" b="1" dirty="0">
                <a:solidFill>
                  <a:srgbClr val="C00000"/>
                </a:solidFill>
                <a:effectLst/>
                <a:latin typeface="TimesNewRomanPSMT"/>
              </a:rPr>
              <a:t>accharin</a:t>
            </a:r>
            <a:r>
              <a:rPr lang="en-US" sz="2400" b="1" dirty="0">
                <a:effectLst/>
                <a:latin typeface="TimesNewRomanPSMT"/>
              </a:rPr>
              <a:t> was the only artificial sweetener available</a:t>
            </a:r>
            <a:r>
              <a:rPr lang="en-US" sz="2400" b="1" dirty="0">
                <a:latin typeface="TimesNewRomanPSMT"/>
              </a:rPr>
              <a:t> and it </a:t>
            </a:r>
            <a:r>
              <a:rPr lang="en-US" sz="2400" b="1" dirty="0">
                <a:effectLst/>
                <a:latin typeface="TimesNewRomanPSMT"/>
              </a:rPr>
              <a:t>is about 500 times sweeter than sucrose. </a:t>
            </a:r>
          </a:p>
          <a:p>
            <a:pPr marL="285750" indent="-285750" algn="just">
              <a:lnSpc>
                <a:spcPct val="150000"/>
              </a:lnSpc>
              <a:buFont typeface="Wingdings" pitchFamily="2" charset="2"/>
              <a:buChar char="Ø"/>
            </a:pPr>
            <a:r>
              <a:rPr lang="en-US" sz="2400" b="1" dirty="0">
                <a:effectLst/>
                <a:latin typeface="TimesNewRomanPSMT"/>
              </a:rPr>
              <a:t>Its major disadvantages are that it has a </a:t>
            </a:r>
            <a:r>
              <a:rPr lang="en-US" sz="2400" b="1" dirty="0">
                <a:solidFill>
                  <a:srgbClr val="C00000"/>
                </a:solidFill>
                <a:effectLst/>
                <a:latin typeface="TimesNewRomanPSMT"/>
              </a:rPr>
              <a:t>bitter aftertaste </a:t>
            </a:r>
            <a:r>
              <a:rPr lang="en-US" sz="2400" b="1" dirty="0">
                <a:effectLst/>
                <a:latin typeface="TimesNewRomanPSMT"/>
              </a:rPr>
              <a:t>and has been reported to be </a:t>
            </a:r>
            <a:r>
              <a:rPr lang="en-US" sz="2400" b="1" dirty="0">
                <a:solidFill>
                  <a:srgbClr val="C00000"/>
                </a:solidFill>
                <a:effectLst/>
                <a:latin typeface="TimesNewRomanPSMT"/>
              </a:rPr>
              <a:t>carcinogenic</a:t>
            </a:r>
            <a:r>
              <a:rPr lang="en-US" sz="2400" b="1" dirty="0">
                <a:effectLst/>
                <a:latin typeface="TimesNewRomanPSMT"/>
              </a:rPr>
              <a:t>. </a:t>
            </a:r>
          </a:p>
          <a:p>
            <a:pPr marL="285750" indent="-285750" algn="just">
              <a:lnSpc>
                <a:spcPct val="150000"/>
              </a:lnSpc>
              <a:buFont typeface="Wingdings" pitchFamily="2" charset="2"/>
              <a:buChar char="Ø"/>
            </a:pPr>
            <a:r>
              <a:rPr lang="en-US" sz="2400" b="1" dirty="0">
                <a:effectLst/>
                <a:latin typeface="TimesNewRomanPSMT"/>
              </a:rPr>
              <a:t>A new artificial sweetener that is expected to largely replace saccharin is </a:t>
            </a:r>
            <a:r>
              <a:rPr lang="en-US" sz="2400" b="1" dirty="0">
                <a:solidFill>
                  <a:srgbClr val="C00000"/>
                </a:solidFill>
                <a:effectLst/>
                <a:latin typeface="TimesNewRomanPSMT"/>
              </a:rPr>
              <a:t>aspartame</a:t>
            </a:r>
            <a:r>
              <a:rPr lang="en-US" sz="2400" b="1" dirty="0">
                <a:effectLst/>
                <a:latin typeface="TimesNewRomanPSMT"/>
              </a:rPr>
              <a:t>. </a:t>
            </a:r>
          </a:p>
          <a:p>
            <a:pPr marL="285750" indent="-285750" algn="just">
              <a:lnSpc>
                <a:spcPct val="150000"/>
              </a:lnSpc>
              <a:buFont typeface="Wingdings" pitchFamily="2" charset="2"/>
              <a:buChar char="Ø"/>
            </a:pPr>
            <a:r>
              <a:rPr lang="en-US" sz="2400" b="1" dirty="0">
                <a:effectLst/>
                <a:latin typeface="TimesNewRomanPSMT"/>
              </a:rPr>
              <a:t>The primary disadvantage of aspartame is its </a:t>
            </a:r>
            <a:r>
              <a:rPr lang="en-US" sz="2400" b="1" dirty="0">
                <a:solidFill>
                  <a:srgbClr val="C00000"/>
                </a:solidFill>
                <a:effectLst/>
                <a:latin typeface="TimesNewRomanPSMT"/>
              </a:rPr>
              <a:t>lack of stability </a:t>
            </a:r>
            <a:r>
              <a:rPr lang="en-US" sz="2400" b="1" dirty="0">
                <a:effectLst/>
                <a:latin typeface="TimesNewRomanPSMT"/>
              </a:rPr>
              <a:t>in the presence of moisture. When aspartame is used in a formulation, e.g., a chewable tablet with hygroscopic components, it will be necessary to determine its stability under conditions in which the product can adsorb atmospheric moisture. </a:t>
            </a:r>
            <a:endParaRPr lang="en-US" sz="2400" b="1" dirty="0">
              <a:effectLst/>
            </a:endParaRPr>
          </a:p>
        </p:txBody>
      </p:sp>
    </p:spTree>
    <p:extLst>
      <p:ext uri="{BB962C8B-B14F-4D97-AF65-F5344CB8AC3E}">
        <p14:creationId xmlns:p14="http://schemas.microsoft.com/office/powerpoint/2010/main" val="7553547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728E-F6CE-D744-A9CF-E400C3BF0902}"/>
              </a:ext>
            </a:extLst>
          </p:cNvPr>
          <p:cNvSpPr>
            <a:spLocks noGrp="1"/>
          </p:cNvSpPr>
          <p:nvPr>
            <p:ph type="title"/>
          </p:nvPr>
        </p:nvSpPr>
        <p:spPr>
          <a:xfrm>
            <a:off x="1331090" y="2649679"/>
            <a:ext cx="10069350" cy="1280890"/>
          </a:xfrm>
        </p:spPr>
        <p:txBody>
          <a:bodyPr>
            <a:normAutofit/>
          </a:bodyPr>
          <a:lstStyle/>
          <a:p>
            <a:r>
              <a:rPr lang="en-US" sz="4000" b="1" dirty="0">
                <a:solidFill>
                  <a:schemeClr val="accent1"/>
                </a:solidFill>
                <a:latin typeface="Times New Roman" panose="02020603050405020304" pitchFamily="18" charset="0"/>
                <a:cs typeface="Times New Roman" panose="02020603050405020304" pitchFamily="18" charset="0"/>
              </a:rPr>
              <a:t>        Tablet Compression Operation</a:t>
            </a:r>
            <a:endParaRPr lang="en-IQ" sz="4000" b="1" dirty="0">
              <a:solidFill>
                <a:schemeClr val="accent1"/>
              </a:solidFill>
            </a:endParaRPr>
          </a:p>
        </p:txBody>
      </p:sp>
    </p:spTree>
    <p:extLst>
      <p:ext uri="{BB962C8B-B14F-4D97-AF65-F5344CB8AC3E}">
        <p14:creationId xmlns:p14="http://schemas.microsoft.com/office/powerpoint/2010/main" val="38524456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655C-202B-D247-9DD8-8F438B1BC3B5}"/>
              </a:ext>
            </a:extLst>
          </p:cNvPr>
          <p:cNvSpPr>
            <a:spLocks noGrp="1"/>
          </p:cNvSpPr>
          <p:nvPr>
            <p:ph type="title"/>
          </p:nvPr>
        </p:nvSpPr>
        <p:spPr>
          <a:xfrm>
            <a:off x="1400538" y="300018"/>
            <a:ext cx="9151306" cy="1280890"/>
          </a:xfrm>
        </p:spPr>
        <p:txBody>
          <a:bodyPr>
            <a:normAutofit fontScale="90000"/>
          </a:bodyPr>
          <a:lstStyle/>
          <a:p>
            <a:pPr algn="just">
              <a:lnSpc>
                <a:spcPct val="150000"/>
              </a:lnSpc>
            </a:pPr>
            <a:br>
              <a:rPr lang="en-US" dirty="0">
                <a:latin typeface="Times New Roman" panose="02020603050405020304" pitchFamily="18" charset="0"/>
                <a:cs typeface="Times New Roman" panose="02020603050405020304" pitchFamily="18" charset="0"/>
              </a:rPr>
            </a:br>
            <a:r>
              <a:rPr lang="en-US" b="1" dirty="0">
                <a:solidFill>
                  <a:schemeClr val="accent1"/>
                </a:solidFill>
                <a:latin typeface="Times New Roman" panose="02020603050405020304" pitchFamily="18" charset="0"/>
                <a:cs typeface="Times New Roman" panose="02020603050405020304" pitchFamily="18" charset="0"/>
              </a:rPr>
              <a:t>Tablet Compression Machines</a:t>
            </a:r>
            <a:br>
              <a:rPr lang="en-US"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Tablets are made by compressing a formulation containing a drug or drugs with excipients on stamping machines called presses</a:t>
            </a:r>
            <a:r>
              <a:rPr lang="en-US" dirty="0">
                <a:latin typeface="Times New Roman" panose="02020603050405020304" pitchFamily="18" charset="0"/>
                <a:cs typeface="Times New Roman" panose="02020603050405020304" pitchFamily="18" charset="0"/>
              </a:rPr>
              <a:t>. </a:t>
            </a:r>
            <a:endParaRPr lang="en-IQ"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5238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67257-E8C7-A34C-A779-276CA5A7CB50}"/>
              </a:ext>
            </a:extLst>
          </p:cNvPr>
          <p:cNvSpPr>
            <a:spLocks noGrp="1"/>
          </p:cNvSpPr>
          <p:nvPr>
            <p:ph type="title"/>
          </p:nvPr>
        </p:nvSpPr>
        <p:spPr>
          <a:xfrm>
            <a:off x="1388963" y="1029223"/>
            <a:ext cx="9895730" cy="1280890"/>
          </a:xfrm>
        </p:spPr>
        <p:txBody>
          <a:bodyPr>
            <a:normAutofit fontScale="90000"/>
          </a:bodyPr>
          <a:lstStyle/>
          <a:p>
            <a:pPr>
              <a:lnSpc>
                <a:spcPct val="150000"/>
              </a:lnSpc>
            </a:pPr>
            <a:r>
              <a:rPr lang="en-US" b="1" dirty="0">
                <a:latin typeface="Times New Roman" panose="02020603050405020304" pitchFamily="18" charset="0"/>
                <a:cs typeface="Times New Roman" panose="02020603050405020304" pitchFamily="18" charset="0"/>
              </a:rPr>
              <a:t>5. They must be physiologically inert.</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6. They must be physically and chemically stable.</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7. They must be free of any unacceptable microbiologic load.</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8. They must be color-compatible</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63906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829AE-AB59-F64A-8ACE-18DBCE072169}"/>
              </a:ext>
            </a:extLst>
          </p:cNvPr>
          <p:cNvSpPr>
            <a:spLocks noGrp="1"/>
          </p:cNvSpPr>
          <p:nvPr>
            <p:ph type="title"/>
          </p:nvPr>
        </p:nvSpPr>
        <p:spPr>
          <a:xfrm>
            <a:off x="1215342" y="0"/>
            <a:ext cx="10637134" cy="1360990"/>
          </a:xfrm>
        </p:spPr>
        <p:txBody>
          <a:bodyPr>
            <a:normAutofit fontScale="90000"/>
          </a:bodyPr>
          <a:lstStyle/>
          <a:p>
            <a:pPr>
              <a:lnSpc>
                <a:spcPct val="150000"/>
              </a:lnSpc>
            </a:pPr>
            <a:r>
              <a:rPr lang="en-US" sz="4000" b="1" dirty="0">
                <a:solidFill>
                  <a:schemeClr val="accent1"/>
                </a:solidFill>
                <a:latin typeface="Times New Roman" panose="02020603050405020304" pitchFamily="18" charset="0"/>
                <a:cs typeface="Times New Roman" panose="02020603050405020304" pitchFamily="18" charset="0"/>
              </a:rPr>
              <a:t>Tablet compression machines or tablet presses are designed with the following basic components:</a:t>
            </a:r>
            <a:br>
              <a:rPr lang="en-US" sz="4000" b="1" dirty="0">
                <a:solidFill>
                  <a:schemeClr val="accent1"/>
                </a:solidFill>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1. Hopper(s) for holding and feeding granulation to be compressed.</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2. Dies that define the size and shape of the tablet.</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3. Punches for compressing the granulation within the dies.</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4. Cam tracks for guiding the movement of the punches.</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5. A feeding mechanism for moving granulation from the hopper into the dies.</a:t>
            </a:r>
            <a:br>
              <a:rPr lang="en-US" dirty="0"/>
            </a:br>
            <a:endParaRPr lang="en-IQ" dirty="0"/>
          </a:p>
        </p:txBody>
      </p:sp>
    </p:spTree>
    <p:extLst>
      <p:ext uri="{BB962C8B-B14F-4D97-AF65-F5344CB8AC3E}">
        <p14:creationId xmlns:p14="http://schemas.microsoft.com/office/powerpoint/2010/main" val="29815627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DCB3D-01BB-6641-824E-5527C2D1A776}"/>
              </a:ext>
            </a:extLst>
          </p:cNvPr>
          <p:cNvSpPr>
            <a:spLocks noGrp="1"/>
          </p:cNvSpPr>
          <p:nvPr>
            <p:ph type="title"/>
          </p:nvPr>
        </p:nvSpPr>
        <p:spPr>
          <a:xfrm>
            <a:off x="1423686" y="473639"/>
            <a:ext cx="10266744" cy="1280890"/>
          </a:xfrm>
        </p:spPr>
        <p:txBody>
          <a:bodyPr>
            <a:normAutofit fontScale="90000"/>
          </a:bodyPr>
          <a:lstStyle/>
          <a:p>
            <a:pPr>
              <a:lnSpc>
                <a:spcPct val="150000"/>
              </a:lnSpc>
            </a:pPr>
            <a:r>
              <a:rPr lang="en-US" b="1" dirty="0">
                <a:latin typeface="Times New Roman" panose="02020603050405020304" pitchFamily="18" charset="0"/>
                <a:cs typeface="Times New Roman" panose="02020603050405020304" pitchFamily="18" charset="0"/>
              </a:rPr>
              <a:t>Basically, materials intended for compaction into a tablet must</a:t>
            </a:r>
            <a:r>
              <a:rPr lang="en-IQ" b="1" dirty="0">
                <a:latin typeface="Times New Roman" panose="02020603050405020304" pitchFamily="18" charset="0"/>
                <a:cs typeface="Times New Roman" panose="02020603050405020304" pitchFamily="18" charset="0"/>
              </a:rPr>
              <a:t> possess two characteristics; </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1. Fluidity</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2. Compressibility</a:t>
            </a:r>
            <a:br>
              <a:rPr lang="en-IQ"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9697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0D907-057E-A945-A096-2583491350EE}"/>
              </a:ext>
            </a:extLst>
          </p:cNvPr>
          <p:cNvSpPr>
            <a:spLocks noGrp="1"/>
          </p:cNvSpPr>
          <p:nvPr>
            <p:ph type="title"/>
          </p:nvPr>
        </p:nvSpPr>
        <p:spPr>
          <a:xfrm>
            <a:off x="1396991" y="612536"/>
            <a:ext cx="9745259" cy="1280890"/>
          </a:xfrm>
        </p:spPr>
        <p:txBody>
          <a:bodyPr>
            <a:normAutofit fontScale="90000"/>
          </a:bodyPr>
          <a:lstStyle/>
          <a:p>
            <a:pPr algn="just">
              <a:lnSpc>
                <a:spcPct val="200000"/>
              </a:lnSpc>
            </a:pPr>
            <a:r>
              <a:rPr lang="en-US" dirty="0"/>
              <a:t> </a:t>
            </a:r>
            <a:r>
              <a:rPr lang="en-US" b="1" dirty="0">
                <a:latin typeface="Times New Roman" panose="02020603050405020304" pitchFamily="18" charset="0"/>
                <a:cs typeface="Times New Roman" panose="02020603050405020304" pitchFamily="18" charset="0"/>
              </a:rPr>
              <a:t>Good flow properties are essential for the transport of the material through the hopper, into and through the feed frame, and into the dies. Tablet materials should therefore be in a physical form that flows smoothly and uniformly</a:t>
            </a:r>
            <a:r>
              <a:rPr lang="en-US" dirty="0"/>
              <a:t>. </a:t>
            </a:r>
            <a:endParaRPr lang="en-IQ" dirty="0"/>
          </a:p>
        </p:txBody>
      </p:sp>
    </p:spTree>
    <p:extLst>
      <p:ext uri="{BB962C8B-B14F-4D97-AF65-F5344CB8AC3E}">
        <p14:creationId xmlns:p14="http://schemas.microsoft.com/office/powerpoint/2010/main" val="10072757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D55A4-142B-2D41-A607-E1F066884C8F}"/>
              </a:ext>
            </a:extLst>
          </p:cNvPr>
          <p:cNvSpPr>
            <a:spLocks noGrp="1"/>
          </p:cNvSpPr>
          <p:nvPr>
            <p:ph type="title"/>
          </p:nvPr>
        </p:nvSpPr>
        <p:spPr>
          <a:xfrm>
            <a:off x="1446835" y="311593"/>
            <a:ext cx="9942654"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The ideal physical form for this purpose is spheres, since these offer minimum contact surfaces between themselves and with the walls of the machine parts. Unfortunately, most materials do not easily form spheres; however, shapes that approach spheres improve flowability.</a:t>
            </a:r>
            <a:br>
              <a:rPr lang="en-US" dirty="0"/>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8647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E7F3-173B-BF45-8455-26AE02DB0A5F}"/>
              </a:ext>
            </a:extLst>
          </p:cNvPr>
          <p:cNvSpPr>
            <a:spLocks noGrp="1"/>
          </p:cNvSpPr>
          <p:nvPr>
            <p:ph type="title"/>
          </p:nvPr>
        </p:nvSpPr>
        <p:spPr>
          <a:xfrm>
            <a:off x="1333018" y="357893"/>
            <a:ext cx="9525964" cy="1280890"/>
          </a:xfrm>
        </p:spPr>
        <p:txBody>
          <a:bodyPr>
            <a:noAutofit/>
          </a:bodyPr>
          <a:lstStyle/>
          <a:p>
            <a:pPr algn="just">
              <a:lnSpc>
                <a:spcPct val="200000"/>
              </a:lnSpc>
            </a:pPr>
            <a:r>
              <a:rPr lang="en-US" b="1" dirty="0">
                <a:latin typeface="Times New Roman" panose="02020603050405020304" pitchFamily="18" charset="0"/>
                <a:cs typeface="Times New Roman" panose="02020603050405020304" pitchFamily="18" charset="0"/>
              </a:rPr>
              <a:t>Therefore </a:t>
            </a:r>
            <a:r>
              <a:rPr lang="en-US" b="1" u="sng" dirty="0">
                <a:solidFill>
                  <a:schemeClr val="accent1"/>
                </a:solidFill>
                <a:latin typeface="Times New Roman" panose="02020603050405020304" pitchFamily="18" charset="0"/>
                <a:cs typeface="Times New Roman" panose="02020603050405020304" pitchFamily="18" charset="0"/>
              </a:rPr>
              <a:t>granulation</a:t>
            </a:r>
            <a:r>
              <a:rPr lang="en-US" b="1" dirty="0">
                <a:latin typeface="Times New Roman" panose="02020603050405020304" pitchFamily="18" charset="0"/>
                <a:cs typeface="Times New Roman" panose="02020603050405020304" pitchFamily="18" charset="0"/>
              </a:rPr>
              <a:t> is the pharmaceutical process that attempts to improve the flow of powdered materials by forming spherelike or regularly shaped aggregates called granules.</a:t>
            </a:r>
          </a:p>
        </p:txBody>
      </p:sp>
    </p:spTree>
    <p:extLst>
      <p:ext uri="{BB962C8B-B14F-4D97-AF65-F5344CB8AC3E}">
        <p14:creationId xmlns:p14="http://schemas.microsoft.com/office/powerpoint/2010/main" val="12794496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74AF-E9C5-1B42-AC39-5118261651C8}"/>
              </a:ext>
            </a:extLst>
          </p:cNvPr>
          <p:cNvSpPr>
            <a:spLocks noGrp="1"/>
          </p:cNvSpPr>
          <p:nvPr>
            <p:ph type="title"/>
          </p:nvPr>
        </p:nvSpPr>
        <p:spPr>
          <a:xfrm>
            <a:off x="1608882" y="508363"/>
            <a:ext cx="9050778" cy="1280890"/>
          </a:xfrm>
        </p:spPr>
        <p:txBody>
          <a:bodyPr>
            <a:noAutofit/>
          </a:bodyPr>
          <a:lstStyle/>
          <a:p>
            <a:pPr>
              <a:lnSpc>
                <a:spcPct val="150000"/>
              </a:lnSpc>
            </a:pPr>
            <a:r>
              <a:rPr lang="en-IQ" sz="4000" b="1" dirty="0">
                <a:solidFill>
                  <a:schemeClr val="accent1"/>
                </a:solidFill>
                <a:latin typeface="Times New Roman" panose="02020603050405020304" pitchFamily="18" charset="0"/>
                <a:cs typeface="Times New Roman" panose="02020603050405020304" pitchFamily="18" charset="0"/>
              </a:rPr>
              <a:t>Tablets Manufacturing Methods</a:t>
            </a:r>
            <a:br>
              <a:rPr lang="en-IQ" sz="4000" b="1" dirty="0">
                <a:solidFill>
                  <a:schemeClr val="accent1"/>
                </a:solidFill>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1. Direct Compression</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2. Granulation</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  . Compression Granulation (Slugging and Roller Compaction).</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 . Wet Granulation.</a:t>
            </a:r>
            <a:br>
              <a:rPr lang="en-IQ" b="1" dirty="0">
                <a:latin typeface="Times New Roman" panose="02020603050405020304" pitchFamily="18" charset="0"/>
                <a:cs typeface="Times New Roman" panose="02020603050405020304" pitchFamily="18" charset="0"/>
              </a:rPr>
            </a:br>
            <a:r>
              <a:rPr lang="en-IQ"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002148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95F0B-AC43-B343-A10C-115A7B1EFCCB}"/>
              </a:ext>
            </a:extLst>
          </p:cNvPr>
          <p:cNvSpPr>
            <a:spLocks noGrp="1"/>
          </p:cNvSpPr>
          <p:nvPr>
            <p:ph type="title"/>
          </p:nvPr>
        </p:nvSpPr>
        <p:spPr>
          <a:xfrm>
            <a:off x="1412111" y="624110"/>
            <a:ext cx="10092501" cy="1280890"/>
          </a:xfrm>
        </p:spPr>
        <p:txBody>
          <a:bodyPr>
            <a:normAutofit fontScale="90000"/>
          </a:bodyPr>
          <a:lstStyle/>
          <a:p>
            <a:pPr rtl="1"/>
            <a:br>
              <a:rPr lang="en-IQ" dirty="0"/>
            </a:br>
            <a:r>
              <a:rPr lang="en-IQ" dirty="0"/>
              <a:t> </a:t>
            </a:r>
            <a:br>
              <a:rPr lang="en-US" dirty="0"/>
            </a:br>
            <a:br>
              <a:rPr lang="en-IQ" dirty="0"/>
            </a:br>
            <a:endParaRPr lang="en-IQ" dirty="0"/>
          </a:p>
        </p:txBody>
      </p:sp>
      <p:pic>
        <p:nvPicPr>
          <p:cNvPr id="1026" name="Picture 2">
            <a:extLst>
              <a:ext uri="{FF2B5EF4-FFF2-40B4-BE49-F238E27FC236}">
                <a16:creationId xmlns:a16="http://schemas.microsoft.com/office/drawing/2014/main" id="{29BF74EE-ECBF-D846-BE92-3490C2BE7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2200" y="0"/>
            <a:ext cx="492601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48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527BC-F96A-AD4C-8ACF-D34DCF7170EB}"/>
              </a:ext>
            </a:extLst>
          </p:cNvPr>
          <p:cNvSpPr>
            <a:spLocks noGrp="1"/>
          </p:cNvSpPr>
          <p:nvPr>
            <p:ph type="title"/>
          </p:nvPr>
        </p:nvSpPr>
        <p:spPr>
          <a:xfrm>
            <a:off x="717631" y="1098672"/>
            <a:ext cx="11123270" cy="1280890"/>
          </a:xfrm>
        </p:spPr>
        <p:txBody>
          <a:bodyPr>
            <a:normAutofit fontScale="90000"/>
          </a:bodyPr>
          <a:lstStyle/>
          <a:p>
            <a:pPr>
              <a:lnSpc>
                <a:spcPct val="200000"/>
              </a:lnSpc>
            </a:pPr>
            <a:r>
              <a:rPr lang="en-US" b="1" dirty="0">
                <a:latin typeface="Times New Roman" panose="02020603050405020304" pitchFamily="18" charset="0"/>
                <a:cs typeface="Times New Roman" panose="02020603050405020304" pitchFamily="18" charset="0"/>
              </a:rPr>
              <a:t>9. If the drug product is also classified as a food, (certain vitamin products), the diluent and other excipients must be approved direct food additives.</a:t>
            </a:r>
            <a:br>
              <a:rPr lang="en-IQ"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10. They must have no deleterious effect on the  bioavailability of the drug(s) in the product.</a:t>
            </a:r>
            <a:br>
              <a:rPr lang="en-IQ" dirty="0"/>
            </a:br>
            <a:br>
              <a:rPr lang="en-IQ" dirty="0"/>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763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B4E8D-6241-8448-9E31-E5AAD91EF642}"/>
              </a:ext>
            </a:extLst>
          </p:cNvPr>
          <p:cNvSpPr>
            <a:spLocks noGrp="1"/>
          </p:cNvSpPr>
          <p:nvPr>
            <p:ph type="title"/>
          </p:nvPr>
        </p:nvSpPr>
        <p:spPr>
          <a:xfrm>
            <a:off x="810228" y="624110"/>
            <a:ext cx="10694383" cy="4248832"/>
          </a:xfrm>
        </p:spPr>
        <p:txBody>
          <a:bodyPr>
            <a:normAutofit fontScale="90000"/>
          </a:bodyPr>
          <a:lstStyle/>
          <a:p>
            <a:pPr algn="just">
              <a:lnSpc>
                <a:spcPct val="200000"/>
              </a:lnSpc>
            </a:pPr>
            <a:r>
              <a:rPr lang="en-IQ" sz="4000" b="1" dirty="0">
                <a:solidFill>
                  <a:schemeClr val="accent1"/>
                </a:solidFill>
                <a:latin typeface="Times New Roman" panose="02020603050405020304" pitchFamily="18" charset="0"/>
                <a:cs typeface="Times New Roman" panose="02020603050405020304" pitchFamily="18" charset="0"/>
              </a:rPr>
              <a:t> 1. Diluents</a:t>
            </a:r>
            <a:br>
              <a:rPr lang="ar-SA" sz="4000" b="1" dirty="0">
                <a:solidFill>
                  <a:schemeClr val="accent1"/>
                </a:solidFill>
                <a:latin typeface="Times New Roman" panose="02020603050405020304" pitchFamily="18" charset="0"/>
                <a:cs typeface="Times New Roman" panose="02020603050405020304" pitchFamily="18" charset="0"/>
              </a:rPr>
            </a:br>
            <a:r>
              <a:rPr lang="en-US" sz="2700" b="1" dirty="0">
                <a:effectLst/>
                <a:latin typeface="Times New Roman" panose="02020603050405020304" pitchFamily="18" charset="0"/>
                <a:cs typeface="Times New Roman" panose="02020603050405020304" pitchFamily="18" charset="0"/>
              </a:rPr>
              <a:t>Diluents are fillers designed to make up the required bulk of the tablet when the drug dosage itself is inadequate to produce this bulk. The dose of some drugs is sufficiently high that no filler is required (e.g., aspirin and certain antibiotics). </a:t>
            </a:r>
            <a:br>
              <a:rPr lang="ar-SA" sz="2700" b="1" dirty="0">
                <a:effectLst/>
                <a:latin typeface="Times New Roman" panose="02020603050405020304" pitchFamily="18" charset="0"/>
                <a:cs typeface="Times New Roman" panose="02020603050405020304" pitchFamily="18" charset="0"/>
              </a:rPr>
            </a:br>
            <a:r>
              <a:rPr lang="en-US" sz="2700" b="1" dirty="0">
                <a:effectLst/>
                <a:latin typeface="Times New Roman" panose="02020603050405020304" pitchFamily="18" charset="0"/>
                <a:cs typeface="Times New Roman" panose="02020603050405020304" pitchFamily="18" charset="0"/>
              </a:rPr>
              <a:t>This provides a tablet weight range of perhaps 120 to 700 mg for standard density organic materials. By using oval tablets, which may be easier to swallow, tablets weighing up to 800 mg or more may be produced. </a:t>
            </a:r>
            <a:br>
              <a:rPr lang="en-US" sz="1100" dirty="0">
                <a:effectLst/>
              </a:rPr>
            </a:br>
            <a:br>
              <a:rPr lang="en-US" sz="2000" dirty="0">
                <a:effectLst/>
              </a:rPr>
            </a:br>
            <a:br>
              <a:rPr lang="en-IQ" sz="4000" b="1" dirty="0">
                <a:latin typeface="Times New Roman" panose="02020603050405020304" pitchFamily="18" charset="0"/>
                <a:cs typeface="Times New Roman" panose="02020603050405020304" pitchFamily="18" charset="0"/>
              </a:rPr>
            </a:br>
            <a:br>
              <a:rPr lang="en-IQ" b="1" dirty="0">
                <a:latin typeface="Times New Roman" panose="02020603050405020304" pitchFamily="18" charset="0"/>
                <a:cs typeface="Times New Roman" panose="02020603050405020304" pitchFamily="18" charset="0"/>
              </a:rPr>
            </a:br>
            <a:endParaRPr lang="en-IQ" b="1" dirty="0"/>
          </a:p>
        </p:txBody>
      </p:sp>
    </p:spTree>
    <p:extLst>
      <p:ext uri="{BB962C8B-B14F-4D97-AF65-F5344CB8AC3E}">
        <p14:creationId xmlns:p14="http://schemas.microsoft.com/office/powerpoint/2010/main" val="120253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4AAFC7-2F18-14D8-C298-A7256555BBC4}"/>
              </a:ext>
            </a:extLst>
          </p:cNvPr>
          <p:cNvSpPr txBox="1"/>
          <p:nvPr/>
        </p:nvSpPr>
        <p:spPr>
          <a:xfrm>
            <a:off x="2185219" y="768708"/>
            <a:ext cx="7956307" cy="4410823"/>
          </a:xfrm>
          <a:prstGeom prst="rect">
            <a:avLst/>
          </a:prstGeom>
          <a:noFill/>
        </p:spPr>
        <p:txBody>
          <a:bodyPr wrap="square">
            <a:spAutoFit/>
          </a:bodyPr>
          <a:lstStyle/>
          <a:p>
            <a:pPr algn="just">
              <a:lnSpc>
                <a:spcPct val="200000"/>
              </a:lnSpc>
            </a:pPr>
            <a:r>
              <a:rPr lang="en-US" sz="2400" b="1" dirty="0">
                <a:effectLst/>
                <a:latin typeface="TimesNewRomanPSMT"/>
              </a:rPr>
              <a:t>Tablet formulations may contain a diluent for secondary reasons: </a:t>
            </a:r>
          </a:p>
          <a:p>
            <a:pPr marL="342900" indent="-342900" algn="just">
              <a:lnSpc>
                <a:spcPct val="200000"/>
              </a:lnSpc>
              <a:buFont typeface="Wingdings" pitchFamily="2" charset="2"/>
              <a:buChar char="Ø"/>
            </a:pPr>
            <a:r>
              <a:rPr lang="en-US" sz="2400" b="1" dirty="0">
                <a:latin typeface="TimesNewRomanPSMT"/>
              </a:rPr>
              <a:t>T</a:t>
            </a:r>
            <a:r>
              <a:rPr lang="en-US" sz="2400" b="1" dirty="0">
                <a:effectLst/>
                <a:latin typeface="TimesNewRomanPSMT"/>
              </a:rPr>
              <a:t>o provide better tablet properties such as improved cohesion.</a:t>
            </a:r>
          </a:p>
          <a:p>
            <a:pPr marL="342900" indent="-342900" algn="just">
              <a:lnSpc>
                <a:spcPct val="200000"/>
              </a:lnSpc>
              <a:buFont typeface="Wingdings" pitchFamily="2" charset="2"/>
              <a:buChar char="Ø"/>
            </a:pPr>
            <a:r>
              <a:rPr lang="en-US" sz="2400" b="1" dirty="0">
                <a:effectLst/>
                <a:latin typeface="TimesNewRomanPSMT"/>
              </a:rPr>
              <a:t> </a:t>
            </a:r>
            <a:r>
              <a:rPr lang="en-US" sz="2400" b="1" dirty="0">
                <a:latin typeface="TimesNewRomanPSMT"/>
              </a:rPr>
              <a:t>T</a:t>
            </a:r>
            <a:r>
              <a:rPr lang="en-US" sz="2400" b="1" dirty="0">
                <a:effectLst/>
                <a:latin typeface="TimesNewRomanPSMT"/>
              </a:rPr>
              <a:t>o permit use of direct compression manufacturing, or </a:t>
            </a:r>
          </a:p>
          <a:p>
            <a:pPr marL="342900" indent="-342900" algn="just">
              <a:lnSpc>
                <a:spcPct val="200000"/>
              </a:lnSpc>
              <a:buFont typeface="Wingdings" pitchFamily="2" charset="2"/>
              <a:buChar char="Ø"/>
            </a:pPr>
            <a:r>
              <a:rPr lang="en-US" sz="2400" b="1" dirty="0">
                <a:latin typeface="TimesNewRomanPSMT"/>
              </a:rPr>
              <a:t>T</a:t>
            </a:r>
            <a:r>
              <a:rPr lang="en-US" sz="2400" b="1" dirty="0">
                <a:effectLst/>
                <a:latin typeface="TimesNewRomanPSMT"/>
              </a:rPr>
              <a:t>o promote flow. </a:t>
            </a:r>
            <a:endParaRPr lang="en-US" sz="2400" b="1" dirty="0">
              <a:effectLst/>
            </a:endParaRPr>
          </a:p>
        </p:txBody>
      </p:sp>
    </p:spTree>
    <p:extLst>
      <p:ext uri="{BB962C8B-B14F-4D97-AF65-F5344CB8AC3E}">
        <p14:creationId xmlns:p14="http://schemas.microsoft.com/office/powerpoint/2010/main" val="143885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0D7C14-C52A-AE7F-1985-AEA92099A741}"/>
              </a:ext>
            </a:extLst>
          </p:cNvPr>
          <p:cNvSpPr txBox="1"/>
          <p:nvPr/>
        </p:nvSpPr>
        <p:spPr>
          <a:xfrm>
            <a:off x="1793173" y="870442"/>
            <a:ext cx="8360229" cy="4411785"/>
          </a:xfrm>
          <a:prstGeom prst="rect">
            <a:avLst/>
          </a:prstGeom>
          <a:noFill/>
        </p:spPr>
        <p:txBody>
          <a:bodyPr wrap="square">
            <a:spAutoFit/>
          </a:bodyPr>
          <a:lstStyle/>
          <a:p>
            <a:pPr algn="just">
              <a:lnSpc>
                <a:spcPct val="200000"/>
              </a:lnSpc>
            </a:pPr>
            <a:r>
              <a:rPr lang="en-US" sz="2400" b="1" dirty="0">
                <a:effectLst/>
                <a:latin typeface="Times New Roman" panose="02020603050405020304" pitchFamily="18" charset="0"/>
                <a:cs typeface="Times New Roman" panose="02020603050405020304" pitchFamily="18" charset="0"/>
              </a:rPr>
              <a:t>There are cited cases of pharmaceutical manufacturers actually producing products in which an excipient </a:t>
            </a:r>
            <a:r>
              <a:rPr lang="en-US" sz="2400" b="1" dirty="0">
                <a:solidFill>
                  <a:srgbClr val="C00000"/>
                </a:solidFill>
                <a:effectLst/>
                <a:latin typeface="Times New Roman" panose="02020603050405020304" pitchFamily="18" charset="0"/>
                <a:cs typeface="Times New Roman" panose="02020603050405020304" pitchFamily="18" charset="0"/>
              </a:rPr>
              <a:t>reduced the bioavailability of a drug</a:t>
            </a:r>
            <a:r>
              <a:rPr lang="en-US" sz="2400" b="1" dirty="0">
                <a:effectLst/>
                <a:latin typeface="Times New Roman" panose="02020603050405020304" pitchFamily="18" charset="0"/>
                <a:cs typeface="Times New Roman" panose="02020603050405020304" pitchFamily="18" charset="0"/>
              </a:rPr>
              <a:t>, or in which chemical incompatibilities existed. The former situation occurred with the marketing of an antibiotic that utilized a calcium salt as the diluent. </a:t>
            </a:r>
          </a:p>
        </p:txBody>
      </p:sp>
    </p:spTree>
    <p:extLst>
      <p:ext uri="{BB962C8B-B14F-4D97-AF65-F5344CB8AC3E}">
        <p14:creationId xmlns:p14="http://schemas.microsoft.com/office/powerpoint/2010/main" val="404439792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4357</TotalTime>
  <Words>3216</Words>
  <Application>Microsoft Macintosh PowerPoint</Application>
  <PresentationFormat>Widescreen</PresentationFormat>
  <Paragraphs>98</Paragraphs>
  <Slides>56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56</vt:i4>
      </vt:variant>
    </vt:vector>
  </HeadingPairs>
  <TitlesOfParts>
    <vt:vector size="64" baseType="lpstr">
      <vt:lpstr>Arial</vt:lpstr>
      <vt:lpstr>Century Gothic</vt:lpstr>
      <vt:lpstr>Times New Roman</vt:lpstr>
      <vt:lpstr>TimesNewRomanPS</vt:lpstr>
      <vt:lpstr>TimesNewRomanPSMT</vt:lpstr>
      <vt:lpstr>Wingdings</vt:lpstr>
      <vt:lpstr>Wingdings 3</vt:lpstr>
      <vt:lpstr>Wisp</vt:lpstr>
      <vt:lpstr>  Industrial Pharmacy II                                     Assist. Lect. Amenah M. M.</vt:lpstr>
      <vt:lpstr>    Tablet Design and Formulation </vt:lpstr>
      <vt:lpstr>              Tablet Excipients </vt:lpstr>
      <vt:lpstr>Tablet excipients must meet certain criteria in the formulation.  1. They must be nontoxic.  2. They must be commercially available.  3. Their cost must be acceptably low. 4. They must not be contraindicated by themselves (e.g ., sucrose) or because of a component (e.g ., sodium) in any segment of the population.  </vt:lpstr>
      <vt:lpstr>5. They must be physiologically inert. 6. They must be physically and chemically stable.  7. They must be free of any unacceptable microbiologic load.  8. They must be color-compatible  </vt:lpstr>
      <vt:lpstr>9. If the drug product is also classified as a food, (certain vitamin products), the diluent and other excipients must be approved direct food additives.  10. They must have no deleterious effect on the  bioavailability of the drug(s) in the product.  </vt:lpstr>
      <vt:lpstr> 1. Diluents Diluents are fillers designed to make up the required bulk of the tablet when the drug dosage itself is inadequate to produce this bulk. The dose of some drugs is sufficiently high that no filler is required (e.g., aspirin and certain antibiotics).  This provides a tablet weight range of perhaps 120 to 700 mg for standard density organic materials. By using oval tablets, which may be easier to swallow, tablets weighing up to 800 mg or more may be produced.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Tablet Compression Operation</vt:lpstr>
      <vt:lpstr> Tablet Compression Machines Tablets are made by compressing a formulation containing a drug or drugs with excipients on stamping machines called presses. </vt:lpstr>
      <vt:lpstr>Tablet compression machines or tablet presses are designed with the following basic components:  1. Hopper(s) for holding and feeding granulation to be compressed.  2. Dies that define the size and shape of the tablet. 3. Punches for compressing the granulation within the dies.  4. Cam tracks for guiding the movement of the punches.  5. A feeding mechanism for moving granulation from the hopper into the dies. </vt:lpstr>
      <vt:lpstr>Basically, materials intended for compaction into a tablet must possess two characteristics;  1. Fluidity 2. Compressibility  </vt:lpstr>
      <vt:lpstr> Good flow properties are essential for the transport of the material through the hopper, into and through the feed frame, and into the dies. Tablet materials should therefore be in a physical form that flows smoothly and uniformly. </vt:lpstr>
      <vt:lpstr>The ideal physical form for this purpose is spheres, since these offer minimum contact surfaces between themselves and with the walls of the machine parts. Unfortunately, most materials do not easily form spheres; however, shapes that approach spheres improve flowability. </vt:lpstr>
      <vt:lpstr>Therefore granulation is the pharmaceutical process that attempts to improve the flow of powdered materials by forming spherelike or regularly shaped aggregates called granules.</vt:lpstr>
      <vt:lpstr>Tablets Manufacturing Methods 1. Direct Compression 2. Granulation   . Compression Granulation (Slugging and Roller Compaction).  . Wet Granulation.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Industrial Pharmacy II                                     Assist. Lect. Amenah M. M.</dc:title>
  <dc:creator>amina mustafa</dc:creator>
  <cp:lastModifiedBy>amina8679@tu.edu.iq</cp:lastModifiedBy>
  <cp:revision>10</cp:revision>
  <dcterms:created xsi:type="dcterms:W3CDTF">2021-10-24T16:56:09Z</dcterms:created>
  <dcterms:modified xsi:type="dcterms:W3CDTF">2024-10-10T03:55:43Z</dcterms:modified>
</cp:coreProperties>
</file>