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50" r:id="rId2"/>
    <p:sldId id="258" r:id="rId3"/>
    <p:sldId id="259" r:id="rId4"/>
    <p:sldId id="270" r:id="rId5"/>
    <p:sldId id="271" r:id="rId6"/>
    <p:sldId id="262" r:id="rId7"/>
    <p:sldId id="263" r:id="rId8"/>
    <p:sldId id="264" r:id="rId9"/>
    <p:sldId id="272" r:id="rId10"/>
    <p:sldId id="276" r:id="rId11"/>
    <p:sldId id="265" r:id="rId12"/>
    <p:sldId id="274" r:id="rId13"/>
    <p:sldId id="275" r:id="rId14"/>
    <p:sldId id="266" r:id="rId15"/>
    <p:sldId id="267" r:id="rId16"/>
    <p:sldId id="277" r:id="rId17"/>
    <p:sldId id="279" r:id="rId18"/>
    <p:sldId id="278" r:id="rId19"/>
    <p:sldId id="292" r:id="rId20"/>
    <p:sldId id="281" r:id="rId21"/>
    <p:sldId id="282" r:id="rId22"/>
    <p:sldId id="285" r:id="rId23"/>
    <p:sldId id="287" r:id="rId24"/>
    <p:sldId id="288" r:id="rId25"/>
    <p:sldId id="289" r:id="rId26"/>
    <p:sldId id="290" r:id="rId27"/>
    <p:sldId id="291" r:id="rId28"/>
    <p:sldId id="302" r:id="rId29"/>
    <p:sldId id="293" r:id="rId30"/>
    <p:sldId id="294" r:id="rId31"/>
    <p:sldId id="295" r:id="rId32"/>
    <p:sldId id="303" r:id="rId33"/>
    <p:sldId id="296" r:id="rId34"/>
    <p:sldId id="297" r:id="rId35"/>
    <p:sldId id="298" r:id="rId36"/>
    <p:sldId id="299" r:id="rId37"/>
    <p:sldId id="300" r:id="rId38"/>
    <p:sldId id="301" r:id="rId39"/>
    <p:sldId id="316" r:id="rId40"/>
    <p:sldId id="304" r:id="rId41"/>
    <p:sldId id="305" r:id="rId42"/>
    <p:sldId id="306" r:id="rId43"/>
    <p:sldId id="317" r:id="rId44"/>
    <p:sldId id="318" r:id="rId45"/>
    <p:sldId id="307" r:id="rId46"/>
    <p:sldId id="308" r:id="rId47"/>
    <p:sldId id="309" r:id="rId48"/>
    <p:sldId id="310" r:id="rId49"/>
    <p:sldId id="311" r:id="rId50"/>
    <p:sldId id="319" r:id="rId51"/>
    <p:sldId id="312" r:id="rId52"/>
    <p:sldId id="313" r:id="rId53"/>
    <p:sldId id="320" r:id="rId54"/>
    <p:sldId id="314" r:id="rId55"/>
    <p:sldId id="315" r:id="rId56"/>
    <p:sldId id="328" r:id="rId57"/>
    <p:sldId id="329" r:id="rId58"/>
    <p:sldId id="321" r:id="rId59"/>
    <p:sldId id="322" r:id="rId60"/>
    <p:sldId id="323" r:id="rId61"/>
    <p:sldId id="324" r:id="rId62"/>
    <p:sldId id="325" r:id="rId63"/>
    <p:sldId id="326" r:id="rId64"/>
    <p:sldId id="327" r:id="rId65"/>
    <p:sldId id="330" r:id="rId66"/>
    <p:sldId id="332" r:id="rId67"/>
    <p:sldId id="333" r:id="rId68"/>
    <p:sldId id="341" r:id="rId69"/>
    <p:sldId id="334" r:id="rId70"/>
    <p:sldId id="335" r:id="rId71"/>
    <p:sldId id="336" r:id="rId72"/>
    <p:sldId id="337" r:id="rId73"/>
    <p:sldId id="342" r:id="rId74"/>
    <p:sldId id="338" r:id="rId75"/>
    <p:sldId id="348" r:id="rId76"/>
    <p:sldId id="343" r:id="rId77"/>
    <p:sldId id="344" r:id="rId78"/>
    <p:sldId id="345" r:id="rId79"/>
    <p:sldId id="349" r:id="rId8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75"/>
    <p:restoredTop sz="94677"/>
  </p:normalViewPr>
  <p:slideViewPr>
    <p:cSldViewPr snapToGrid="0">
      <p:cViewPr varScale="1">
        <p:scale>
          <a:sx n="101" d="100"/>
          <a:sy n="101" d="100"/>
        </p:scale>
        <p:origin x="26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1">
              <a:rPr lang="en-US" dirty="0"/>
              <a:t>12/16/24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1">
              <a:rPr lang="en-US" dirty="0"/>
              <a:t>12/16/24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1">
              <a:rPr lang="en-US" dirty="0"/>
              <a:t>12/16/24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charset="0"/>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charset="0"/>
              </a:rPr>
              <a:t>”</a:t>
            </a: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1">
              <a:rPr lang="en-US" dirty="0"/>
              <a:t>12/16/24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1">
              <a:rPr lang="en-US" dirty="0"/>
              <a:t>12/16/24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charset="0"/>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charset="0"/>
              </a:rPr>
              <a:t>”</a:t>
            </a:r>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1">
              <a:rPr lang="en-US" dirty="0"/>
              <a:t>12/16/24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1">
              <a:rPr lang="en-US" dirty="0"/>
              <a:t>12/16/24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1">
              <a:rPr lang="en-US" dirty="0"/>
              <a:t>12/16/24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1">
              <a:rPr lang="en-US" dirty="0"/>
              <a:t>12/16/24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1">
              <a:rPr lang="en-US" dirty="0"/>
              <a:t>12/16/24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1">
              <a:rPr lang="en-US" dirty="0"/>
              <a:t>12/16/24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1">
              <a:rPr lang="en-US" dirty="0"/>
              <a:t>12/16/24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1">
              <a:rPr lang="en-US" dirty="0"/>
              <a:t>12/16/24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1">
              <a:rPr lang="en-US" dirty="0"/>
              <a:t>12/16/24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1">
              <a:rPr lang="en-US" dirty="0"/>
              <a:t>12/16/24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1">
              <a:rPr lang="en-US" dirty="0"/>
              <a:t>12/16/24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1">
              <a:rPr lang="en-US" dirty="0"/>
              <a:t>12/16/24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570532-D510-509F-2319-0506F3273038}"/>
              </a:ext>
            </a:extLst>
          </p:cNvPr>
          <p:cNvSpPr txBox="1"/>
          <p:nvPr/>
        </p:nvSpPr>
        <p:spPr>
          <a:xfrm>
            <a:off x="1701800" y="1651001"/>
            <a:ext cx="8801100" cy="4278094"/>
          </a:xfrm>
          <a:prstGeom prst="rect">
            <a:avLst/>
          </a:prstGeom>
          <a:noFill/>
        </p:spPr>
        <p:txBody>
          <a:bodyPr wrap="square">
            <a:spAutoFit/>
          </a:bodyPr>
          <a:lstStyle/>
          <a:p>
            <a:pPr algn="ctr"/>
            <a:r>
              <a:rPr lang="en-IQ" sz="4800" b="1" dirty="0">
                <a:latin typeface="Times New Roman" panose="02020603050405020304" pitchFamily="18" charset="0"/>
                <a:cs typeface="Times New Roman" panose="02020603050405020304" pitchFamily="18" charset="0"/>
              </a:rPr>
              <a:t>Industrial Pharmacy II</a:t>
            </a:r>
            <a:br>
              <a:rPr lang="en-IQ" sz="3200" dirty="0">
                <a:latin typeface="Times New Roman" panose="02020603050405020304" pitchFamily="18" charset="0"/>
                <a:cs typeface="Times New Roman" panose="02020603050405020304" pitchFamily="18" charset="0"/>
              </a:rPr>
            </a:br>
            <a:br>
              <a:rPr lang="en-IQ" sz="3200" dirty="0">
                <a:latin typeface="Times New Roman" panose="02020603050405020304" pitchFamily="18" charset="0"/>
                <a:cs typeface="Times New Roman" panose="02020603050405020304" pitchFamily="18" charset="0"/>
              </a:rPr>
            </a:br>
            <a:br>
              <a:rPr lang="en-IQ" sz="3200" dirty="0">
                <a:latin typeface="Times New Roman" panose="02020603050405020304" pitchFamily="18" charset="0"/>
                <a:cs typeface="Times New Roman" panose="02020603050405020304" pitchFamily="18" charset="0"/>
              </a:rPr>
            </a:br>
            <a:br>
              <a:rPr lang="en-IQ" sz="3200" dirty="0">
                <a:latin typeface="Times New Roman" panose="02020603050405020304" pitchFamily="18" charset="0"/>
                <a:cs typeface="Times New Roman" panose="02020603050405020304" pitchFamily="18" charset="0"/>
              </a:rPr>
            </a:br>
            <a:br>
              <a:rPr lang="en-IQ" sz="3200" dirty="0">
                <a:latin typeface="Times New Roman" panose="02020603050405020304" pitchFamily="18" charset="0"/>
                <a:cs typeface="Times New Roman" panose="02020603050405020304" pitchFamily="18" charset="0"/>
              </a:rPr>
            </a:br>
            <a:br>
              <a:rPr lang="en-IQ" sz="3200" dirty="0">
                <a:latin typeface="Times New Roman" panose="02020603050405020304" pitchFamily="18" charset="0"/>
                <a:cs typeface="Times New Roman" panose="02020603050405020304" pitchFamily="18" charset="0"/>
              </a:rPr>
            </a:br>
            <a:br>
              <a:rPr lang="en-IQ" sz="3200" dirty="0">
                <a:latin typeface="Times New Roman" panose="02020603050405020304" pitchFamily="18" charset="0"/>
                <a:cs typeface="Times New Roman" panose="02020603050405020304" pitchFamily="18" charset="0"/>
              </a:rPr>
            </a:br>
            <a:r>
              <a:rPr lang="en-IQ" sz="3200" dirty="0">
                <a:latin typeface="Times New Roman" panose="02020603050405020304" pitchFamily="18" charset="0"/>
                <a:cs typeface="Times New Roman" panose="02020603050405020304" pitchFamily="18" charset="0"/>
              </a:rPr>
              <a:t>                              </a:t>
            </a:r>
            <a:r>
              <a:rPr lang="en-IQ" sz="2400" b="1" dirty="0">
                <a:latin typeface="Times New Roman" panose="02020603050405020304" pitchFamily="18" charset="0"/>
                <a:cs typeface="Times New Roman" panose="02020603050405020304" pitchFamily="18" charset="0"/>
              </a:rPr>
              <a:t>Assist. Lect. Amenah M. M.</a:t>
            </a:r>
            <a:endParaRPr lang="en-IQ"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0579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1921095" y="1843945"/>
            <a:ext cx="8911687" cy="1280890"/>
          </a:xfrm>
        </p:spPr>
        <p:txBody>
          <a:bodyPr vert="horz" wrap="square" anchor="ctr">
            <a:normAutofit fontScale="90000"/>
          </a:bodyPr>
          <a:lstStyle/>
          <a:p>
            <a:pPr lvl="0" algn="ctr" eaLnBrk="1" hangingPunct="1">
              <a:lnSpc>
                <a:spcPct val="100000"/>
              </a:lnSpc>
            </a:pPr>
            <a:r>
              <a:rPr sz="6000" b="1" dirty="0">
                <a:solidFill>
                  <a:srgbClr val="B71C1C"/>
                </a:solidFill>
                <a:latin typeface="Times New Roman" charset="0"/>
                <a:ea typeface="Times New Roman" charset="0"/>
              </a:rPr>
              <a:t>Multiple Compressed Tablets</a:t>
            </a:r>
          </a:p>
        </p:txBody>
      </p:sp>
      <p:sp>
        <p:nvSpPr>
          <p:cNvPr id="3076" name="Rectangle 3" descr="#wm#_a_04_210_110_b_1_1#clear#"/>
          <p:cNvSpPr>
            <a:spLocks noGrp="1"/>
          </p:cNvSpPr>
          <p:nvPr>
            <p:ph type="body"/>
          </p:nvPr>
        </p:nvSpPr>
        <p:spPr>
          <a:xfrm>
            <a:off x="1917382" y="7651115"/>
            <a:ext cx="8915400" cy="3886200"/>
          </a:xfrm>
        </p:spPr>
        <p:txBody>
          <a:bodyPr vert="horz" wrap="square" anchor="t"/>
          <a:lstStyle/>
          <a:p>
            <a:pPr lvl="0" eaLnBrk="1" hangingPunct="1"/>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627505" y="522605"/>
            <a:ext cx="10024745" cy="6229985"/>
          </a:xfrm>
        </p:spPr>
        <p:txBody>
          <a:bodyPr vert="horz" wrap="square" anchor="t">
            <a:normAutofit fontScale="90000" lnSpcReduction="10000"/>
          </a:bodyPr>
          <a:lstStyle/>
          <a:p>
            <a:pPr marL="0" lvl="0" indent="0" algn="just" eaLnBrk="1" hangingPunct="1">
              <a:lnSpc>
                <a:spcPct val="140000"/>
              </a:lnSpc>
              <a:buNone/>
            </a:pPr>
            <a:r>
              <a:rPr lang="en-AU" sz="3600" b="1" dirty="0">
                <a:solidFill>
                  <a:schemeClr val="tx1"/>
                </a:solidFill>
                <a:latin typeface="Times New Roman" charset="0"/>
                <a:ea typeface="Times New Roman" charset="0"/>
              </a:rPr>
              <a:t>There are two classes of multiple compressed tablets:</a:t>
            </a:r>
          </a:p>
          <a:p>
            <a:pPr lvl="0" algn="just" eaLnBrk="1" hangingPunct="1">
              <a:lnSpc>
                <a:spcPct val="140000"/>
              </a:lnSpc>
              <a:buFont typeface="Wingdings" pitchFamily="2" charset="2"/>
              <a:buChar char="Ø"/>
            </a:pPr>
            <a:r>
              <a:rPr lang="en-AU" sz="3600" b="1" dirty="0">
                <a:solidFill>
                  <a:schemeClr val="tx1"/>
                </a:solidFill>
                <a:latin typeface="Times New Roman" charset="0"/>
                <a:ea typeface="Times New Roman" charset="0"/>
              </a:rPr>
              <a:t> Layered tablets </a:t>
            </a:r>
          </a:p>
          <a:p>
            <a:pPr lvl="0" algn="just" eaLnBrk="1" hangingPunct="1">
              <a:lnSpc>
                <a:spcPct val="140000"/>
              </a:lnSpc>
              <a:buFont typeface="Wingdings" pitchFamily="2" charset="2"/>
              <a:buChar char="Ø"/>
            </a:pPr>
            <a:r>
              <a:rPr lang="en-AU" sz="3600" b="1" dirty="0">
                <a:solidFill>
                  <a:schemeClr val="tx1"/>
                </a:solidFill>
                <a:latin typeface="Times New Roman" charset="0"/>
                <a:ea typeface="Times New Roman" charset="0"/>
              </a:rPr>
              <a:t> Compression-coated tablets.</a:t>
            </a:r>
          </a:p>
          <a:p>
            <a:pPr marL="0" lvl="0" indent="0" algn="just" eaLnBrk="1" hangingPunct="1">
              <a:lnSpc>
                <a:spcPct val="140000"/>
              </a:lnSpc>
              <a:buNone/>
            </a:pPr>
            <a:r>
              <a:rPr lang="en-AU" sz="3600" b="1" dirty="0">
                <a:solidFill>
                  <a:schemeClr val="tx1"/>
                </a:solidFill>
                <a:latin typeface="Times New Roman" charset="0"/>
                <a:ea typeface="Times New Roman" charset="0"/>
              </a:rPr>
              <a:t> Both types may be either two-component or three-component systems: two or three layer tablets, a tablet within a tablet, or a tablet within a tablet within a tablet. Both types of tablets usually undergo a light compression as each component is laid down, with the main compression being the final one.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602105" y="628015"/>
            <a:ext cx="9571990" cy="6229985"/>
          </a:xfrm>
        </p:spPr>
        <p:txBody>
          <a:bodyPr vert="horz" wrap="square" anchor="t">
            <a:normAutofit lnSpcReduction="10000"/>
          </a:bodyPr>
          <a:lstStyle/>
          <a:p>
            <a:pPr marL="0" lvl="0" indent="0" algn="just" eaLnBrk="1" hangingPunct="1">
              <a:lnSpc>
                <a:spcPct val="130000"/>
              </a:lnSpc>
              <a:buNone/>
            </a:pPr>
            <a:r>
              <a:rPr lang="en-AU" sz="3200" b="1" dirty="0">
                <a:solidFill>
                  <a:schemeClr val="tx1"/>
                </a:solidFill>
                <a:latin typeface="Times New Roman" charset="0"/>
                <a:ea typeface="Times New Roman" charset="0"/>
                <a:sym typeface="+mn-ea"/>
              </a:rPr>
              <a:t>Tablet machine production speeds for multiple compressed tablets are appreciably slower than for standard compressed tablets, especially in the case of compression- coated tablets.</a:t>
            </a:r>
          </a:p>
          <a:p>
            <a:pPr marL="0" lvl="0" indent="0" algn="just" eaLnBrk="1" hangingPunct="1">
              <a:lnSpc>
                <a:spcPct val="120000"/>
              </a:lnSpc>
              <a:buNone/>
            </a:pPr>
            <a:r>
              <a:rPr lang="en-AU" sz="3200" b="1" dirty="0">
                <a:solidFill>
                  <a:schemeClr val="tx1"/>
                </a:solidFill>
                <a:latin typeface="Times New Roman" charset="0"/>
                <a:ea typeface="Times New Roman" charset="0"/>
                <a:sym typeface="+mn-ea"/>
              </a:rPr>
              <a:t>Tablets in this category are usually prepared for one of two reasons: </a:t>
            </a:r>
          </a:p>
          <a:p>
            <a:pPr lvl="0" algn="just" eaLnBrk="1" hangingPunct="1">
              <a:lnSpc>
                <a:spcPct val="120000"/>
              </a:lnSpc>
              <a:buFont typeface="Wingdings" pitchFamily="2" charset="2"/>
              <a:buChar char="Ø"/>
            </a:pPr>
            <a:r>
              <a:rPr lang="en-AU" sz="3200" b="1" dirty="0">
                <a:solidFill>
                  <a:schemeClr val="tx1"/>
                </a:solidFill>
                <a:latin typeface="Times New Roman" charset="0"/>
                <a:ea typeface="Times New Roman" charset="0"/>
                <a:sym typeface="+mn-ea"/>
              </a:rPr>
              <a:t>To separate physically or chemically incompatible ingredients.</a:t>
            </a:r>
          </a:p>
          <a:p>
            <a:pPr lvl="0" algn="just" eaLnBrk="1" hangingPunct="1">
              <a:lnSpc>
                <a:spcPct val="120000"/>
              </a:lnSpc>
              <a:buFont typeface="Wingdings" pitchFamily="2" charset="2"/>
              <a:buChar char="Ø"/>
            </a:pPr>
            <a:r>
              <a:rPr lang="en-AU" sz="3200" b="1" dirty="0">
                <a:solidFill>
                  <a:schemeClr val="tx1"/>
                </a:solidFill>
                <a:latin typeface="Times New Roman" charset="0"/>
                <a:ea typeface="Times New Roman" charset="0"/>
                <a:sym typeface="+mn-ea"/>
              </a:rPr>
              <a:t>To produce repeat action or prolonged-action products.</a:t>
            </a:r>
            <a:endParaRPr lang="en-AU" sz="3200" b="1" dirty="0">
              <a:solidFill>
                <a:schemeClr val="tx1"/>
              </a:solidFill>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627505" y="104330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rPr>
              <a:t>In some cases, a two-layer tablet may provide adequate surface separation of reactive ingredients; if complete physical separation is required for stability purposes, the three-layer tablet may be employed. The layered tablet is preferred to the compression-coated tablet; surface contact between layers is lessened, and production is simpler and more rapid.</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rPr>
              <a:t>Multiple compressed tablets readily lend themselves to repeat-action products, where in one layer of the layered tablet or the outer tablet of the compression-coated tablet provides the initial dose, rapidly disintegrating in the stomach. The other layer or the inner tablet is formulated with components that are insoluble in gastric media but are released in the intestinal environment.</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652905" y="62801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rPr>
              <a:t>The shortcoming of this category of dosage form for repeat action products is that its performance is highly dependent on gastric emptying. If the second layer or core tablet quickly leaves the stomach following release of the initial fast-release dose, an entirely different blood level profile results than if there is a several hour or longer delay before the second fraction is emptied.</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1921095" y="1932845"/>
            <a:ext cx="8911687" cy="1280890"/>
          </a:xfrm>
        </p:spPr>
        <p:txBody>
          <a:bodyPr vert="horz" wrap="square" anchor="ctr">
            <a:normAutofit/>
          </a:bodyPr>
          <a:lstStyle/>
          <a:p>
            <a:pPr lvl="0" algn="ctr" eaLnBrk="1" hangingPunct="1">
              <a:lnSpc>
                <a:spcPct val="100000"/>
              </a:lnSpc>
            </a:pPr>
            <a:r>
              <a:rPr sz="6000" b="1" dirty="0">
                <a:solidFill>
                  <a:srgbClr val="B71C1C"/>
                </a:solidFill>
                <a:latin typeface="Times New Roman" charset="0"/>
                <a:ea typeface="Times New Roman" charset="0"/>
              </a:rPr>
              <a:t>Repeat-Action Tablets</a:t>
            </a:r>
          </a:p>
        </p:txBody>
      </p:sp>
      <p:sp>
        <p:nvSpPr>
          <p:cNvPr id="3076" name="Rectangle 3" descr="#wm#_a_04_210_110_b_1_1#clear#"/>
          <p:cNvSpPr>
            <a:spLocks noGrp="1"/>
          </p:cNvSpPr>
          <p:nvPr>
            <p:ph type="body"/>
          </p:nvPr>
        </p:nvSpPr>
        <p:spPr>
          <a:xfrm>
            <a:off x="1917382" y="7651115"/>
            <a:ext cx="8915400" cy="3886200"/>
          </a:xfrm>
        </p:spPr>
        <p:txBody>
          <a:bodyPr vert="horz" wrap="square" anchor="t"/>
          <a:lstStyle/>
          <a:p>
            <a:pPr lvl="0" eaLnBrk="1" hangingPunct="1"/>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589405" y="433705"/>
            <a:ext cx="9571990" cy="6229985"/>
          </a:xfrm>
        </p:spPr>
        <p:txBody>
          <a:bodyPr vert="horz" wrap="square" anchor="t"/>
          <a:lstStyle/>
          <a:p>
            <a:pPr marL="0" lvl="0" indent="0" algn="just" eaLnBrk="1" hangingPunct="1">
              <a:lnSpc>
                <a:spcPct val="130000"/>
              </a:lnSpc>
              <a:buNone/>
            </a:pPr>
            <a:r>
              <a:rPr lang="en-AU" sz="3200" b="1" dirty="0">
                <a:solidFill>
                  <a:schemeClr val="tx1"/>
                </a:solidFill>
                <a:latin typeface="Times New Roman" charset="0"/>
                <a:ea typeface="Times New Roman" charset="0"/>
                <a:sym typeface="+mn-ea"/>
              </a:rPr>
              <a:t>The mode of operation of repeat-action tablets, and their limitations based on uncontrolled and unpredictable gastric emptying, have just been mentioned. In addition to multiple compressed tablets being used for this effect, sugar-coated tablets may also be employed. </a:t>
            </a:r>
            <a:endParaRPr lang="en-AU" sz="3200" b="1" dirty="0">
              <a:solidFill>
                <a:schemeClr val="tx1"/>
              </a:solidFill>
              <a:latin typeface="Times New Roman" charset="0"/>
              <a:ea typeface="Times New Roman" charset="0"/>
            </a:endParaRPr>
          </a:p>
          <a:p>
            <a:pPr marL="0" lvl="0" indent="0" algn="just" eaLnBrk="1" hangingPunct="1">
              <a:lnSpc>
                <a:spcPct val="130000"/>
              </a:lnSpc>
              <a:buNone/>
            </a:pPr>
            <a:r>
              <a:rPr lang="en-AU" sz="3200" b="1" dirty="0">
                <a:solidFill>
                  <a:schemeClr val="tx1"/>
                </a:solidFill>
                <a:latin typeface="Times New Roman" charset="0"/>
                <a:ea typeface="Times New Roman" charset="0"/>
                <a:sym typeface="+mn-ea"/>
              </a:rPr>
              <a:t>The core tablet is usually coated with shellac or an enteric polymer so that it will not release its drug load in the stomach. </a:t>
            </a:r>
            <a:endParaRPr lang="en-AU" sz="3200" b="1" dirty="0">
              <a:solidFill>
                <a:schemeClr val="tx1"/>
              </a:solidFill>
              <a:latin typeface="Times New Roman" charset="0"/>
              <a:ea typeface="Times New Roman" charset="0"/>
            </a:endParaRPr>
          </a:p>
          <a:p>
            <a:pPr marL="0" lvl="0" indent="0" eaLnBrk="1" hangingPunct="1">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792605" y="497205"/>
            <a:ext cx="9571990" cy="6229985"/>
          </a:xfrm>
        </p:spPr>
        <p:txBody>
          <a:bodyPr vert="horz" wrap="square" anchor="t"/>
          <a:lstStyle/>
          <a:p>
            <a:pPr marL="0" lvl="0" indent="0" algn="just" eaLnBrk="1" hangingPunct="1">
              <a:lnSpc>
                <a:spcPct val="130000"/>
              </a:lnSpc>
              <a:buNone/>
            </a:pPr>
            <a:r>
              <a:rPr lang="en-AU" sz="3200" b="1" dirty="0">
                <a:solidFill>
                  <a:schemeClr val="tx1"/>
                </a:solidFill>
                <a:latin typeface="Times New Roman" charset="0"/>
                <a:ea typeface="Times New Roman" charset="0"/>
                <a:sym typeface="+mn-ea"/>
              </a:rPr>
              <a:t>The second dose of drug is then added in the sugar coating, either in solution in the sugar syrup or as a part of the dusting powder added for rapid coat buildup.</a:t>
            </a:r>
          </a:p>
          <a:p>
            <a:pPr marL="0" lvl="0" indent="0" algn="just" eaLnBrk="1" hangingPunct="1">
              <a:lnSpc>
                <a:spcPct val="130000"/>
              </a:lnSpc>
              <a:buNone/>
            </a:pPr>
            <a:r>
              <a:rPr lang="en-AU" sz="3200" b="1" dirty="0">
                <a:solidFill>
                  <a:schemeClr val="tx1"/>
                </a:solidFill>
                <a:latin typeface="Times New Roman" charset="0"/>
                <a:ea typeface="Times New Roman" charset="0"/>
                <a:sym typeface="+mn-ea"/>
              </a:rPr>
              <a:t>More uniform drug addition occurs if the drug is in solution or fine suspension in the sugar solution, especially if an automated-spray sugarcoating operation is employed.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1640156" y="1970945"/>
            <a:ext cx="8911687" cy="1280890"/>
          </a:xfrm>
        </p:spPr>
        <p:txBody>
          <a:bodyPr vert="horz" wrap="square" anchor="ctr">
            <a:normAutofit fontScale="90000"/>
          </a:bodyPr>
          <a:lstStyle/>
          <a:p>
            <a:pPr lvl="0" algn="ctr" eaLnBrk="1" hangingPunct="1">
              <a:lnSpc>
                <a:spcPct val="100000"/>
              </a:lnSpc>
            </a:pPr>
            <a:r>
              <a:rPr sz="6000" b="1" dirty="0">
                <a:solidFill>
                  <a:srgbClr val="B71C1C"/>
                </a:solidFill>
                <a:latin typeface="Times New Roman" charset="0"/>
                <a:ea typeface="Times New Roman" charset="0"/>
              </a:rPr>
              <a:t>Delayed-Action </a:t>
            </a:r>
            <a:br>
              <a:rPr sz="6000" b="1" dirty="0">
                <a:solidFill>
                  <a:srgbClr val="B71C1C"/>
                </a:solidFill>
                <a:latin typeface="Times New Roman" charset="0"/>
                <a:ea typeface="Times New Roman" charset="0"/>
              </a:rPr>
            </a:br>
            <a:r>
              <a:rPr sz="6000" b="1" dirty="0">
                <a:solidFill>
                  <a:srgbClr val="B71C1C"/>
                </a:solidFill>
                <a:latin typeface="Times New Roman" charset="0"/>
                <a:ea typeface="Times New Roman" charset="0"/>
              </a:rPr>
              <a:t>and</a:t>
            </a:r>
            <a:br>
              <a:rPr sz="6000" b="1" dirty="0">
                <a:solidFill>
                  <a:srgbClr val="B71C1C"/>
                </a:solidFill>
                <a:latin typeface="Times New Roman" charset="0"/>
                <a:ea typeface="Times New Roman" charset="0"/>
              </a:rPr>
            </a:br>
            <a:r>
              <a:rPr sz="6000" b="1" dirty="0">
                <a:solidFill>
                  <a:srgbClr val="B71C1C"/>
                </a:solidFill>
                <a:latin typeface="Times New Roman" charset="0"/>
                <a:ea typeface="Times New Roman" charset="0"/>
              </a:rPr>
              <a:t> Enteric Coated Tablets.</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2018515" y="1659943"/>
            <a:ext cx="8911687" cy="1280890"/>
          </a:xfrm>
        </p:spPr>
        <p:txBody>
          <a:bodyPr vert="horz" wrap="square" anchor="ctr"/>
          <a:lstStyle/>
          <a:p>
            <a:pPr lvl="0" algn="ctr" eaLnBrk="1" hangingPunct="1"/>
            <a:r>
              <a:rPr sz="4800" b="1" dirty="0">
                <a:solidFill>
                  <a:srgbClr val="B71C1C"/>
                </a:solidFill>
                <a:latin typeface="Times New Roman" charset="0"/>
                <a:ea typeface="Times New Roman" charset="0"/>
              </a:rPr>
              <a:t>Types and Classes of Tablets</a:t>
            </a:r>
          </a:p>
        </p:txBody>
      </p:sp>
      <p:sp>
        <p:nvSpPr>
          <p:cNvPr id="3076" name="Rectangle 3" descr="#wm#_a_04_210_110_b_1_1#clear#"/>
          <p:cNvSpPr>
            <a:spLocks noGrp="1"/>
          </p:cNvSpPr>
          <p:nvPr>
            <p:ph type="body"/>
          </p:nvPr>
        </p:nvSpPr>
        <p:spPr>
          <a:xfrm>
            <a:off x="1917382" y="7651115"/>
            <a:ext cx="8915400" cy="3886200"/>
          </a:xfrm>
        </p:spPr>
        <p:txBody>
          <a:bodyPr vert="horz" wrap="square" anchor="t"/>
          <a:lstStyle/>
          <a:p>
            <a:pPr lvl="0" eaLnBrk="1" hangingPunct="1"/>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754505" y="314007"/>
            <a:ext cx="9571990" cy="6229985"/>
          </a:xfrm>
        </p:spPr>
        <p:txBody>
          <a:bodyPr vert="horz" wrap="square" anchor="t">
            <a:normAutofit lnSpcReduction="10000"/>
          </a:bodyPr>
          <a:lstStyle/>
          <a:p>
            <a:pPr marL="0" lvl="0" indent="0" algn="just" eaLnBrk="1" hangingPunct="1">
              <a:lnSpc>
                <a:spcPct val="130000"/>
              </a:lnSpc>
              <a:buNone/>
            </a:pPr>
            <a:r>
              <a:rPr lang="en-AU" sz="3200" b="1" dirty="0">
                <a:solidFill>
                  <a:schemeClr val="tx1"/>
                </a:solidFill>
                <a:latin typeface="Times New Roman" charset="0"/>
                <a:ea typeface="Times New Roman" charset="0"/>
              </a:rPr>
              <a:t>The delayed-action tablet dosage form is intended to release a drug after some time delay, or after the tablet has passed through one part of the GI tract into another. The enteric coated tablet is the most common example of a delayed-action tablet product. All enteric coated tablets (which remain intact in the stomach but quickly release in the upper intestine) are a type of delayed-action tablet. Not all delayed-action tablets are enteric or are intended to produce the enteric effect.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564005" y="628015"/>
            <a:ext cx="9571990" cy="6229985"/>
          </a:xfrm>
        </p:spPr>
        <p:txBody>
          <a:bodyPr vert="horz" wrap="square" anchor="t">
            <a:normAutofit/>
          </a:bodyPr>
          <a:lstStyle/>
          <a:p>
            <a:pPr marL="0" lvl="0" indent="0" algn="just" eaLnBrk="1" hangingPunct="1">
              <a:lnSpc>
                <a:spcPct val="120000"/>
              </a:lnSpc>
              <a:buNone/>
            </a:pPr>
            <a:r>
              <a:rPr lang="en-AU" sz="3200" b="1" dirty="0">
                <a:solidFill>
                  <a:schemeClr val="tx1"/>
                </a:solidFill>
                <a:latin typeface="Times New Roman" charset="0"/>
                <a:ea typeface="Times New Roman" charset="0"/>
                <a:sym typeface="+mn-ea"/>
              </a:rPr>
              <a:t>In veterinary product development, tablets may be designed to pass through the stomach (or several stomachs) of an animal or through all or most of the small intestine before releasing or even into the cecum or large bowel, as in the case of treating worm parasites located in this lower region. In a human drug application, a product may be designed to pass through the stomach intact and then release gradually for several hours or longer in the intestines.</a:t>
            </a:r>
            <a:endParaRPr lang="en-AU" sz="3200" b="1" dirty="0">
              <a:solidFill>
                <a:schemeClr val="tx1"/>
              </a:solidFill>
              <a:latin typeface="Times New Roman" charset="0"/>
              <a:ea typeface="Times New Roman" charset="0"/>
            </a:endParaRPr>
          </a:p>
          <a:p>
            <a:pPr marL="0" lvl="0" indent="0" eaLnBrk="1" hangingPunct="1">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498600" y="412115"/>
            <a:ext cx="9815195" cy="6229985"/>
          </a:xfrm>
        </p:spPr>
        <p:txBody>
          <a:bodyPr vert="horz" wrap="square" anchor="t"/>
          <a:lstStyle/>
          <a:p>
            <a:pPr marL="0" lvl="0" indent="0" algn="just" eaLnBrk="1" hangingPunct="1">
              <a:lnSpc>
                <a:spcPct val="150000"/>
              </a:lnSpc>
              <a:buNone/>
            </a:pPr>
            <a:r>
              <a:rPr lang="en-AU" sz="3200" b="1" dirty="0">
                <a:solidFill>
                  <a:schemeClr val="tx1"/>
                </a:solidFill>
                <a:latin typeface="Times New Roman" charset="0"/>
                <a:ea typeface="Times New Roman" charset="0"/>
              </a:rPr>
              <a:t>The coatings that are used today to produce enteric effects are primarily </a:t>
            </a:r>
            <a:r>
              <a:rPr lang="en-AU" sz="3200" b="1" dirty="0">
                <a:solidFill>
                  <a:srgbClr val="C00000"/>
                </a:solidFill>
                <a:latin typeface="Times New Roman" charset="0"/>
                <a:ea typeface="Times New Roman" charset="0"/>
              </a:rPr>
              <a:t>mixed acid functionality </a:t>
            </a:r>
            <a:r>
              <a:rPr lang="en-AU" sz="3200" b="1" dirty="0">
                <a:solidFill>
                  <a:schemeClr val="tx1"/>
                </a:solidFill>
                <a:latin typeface="Times New Roman" charset="0"/>
                <a:ea typeface="Times New Roman" charset="0"/>
              </a:rPr>
              <a:t>and </a:t>
            </a:r>
            <a:r>
              <a:rPr lang="en-AU" sz="3200" b="1" dirty="0">
                <a:solidFill>
                  <a:srgbClr val="C00000"/>
                </a:solidFill>
                <a:latin typeface="Times New Roman" charset="0"/>
                <a:ea typeface="Times New Roman" charset="0"/>
              </a:rPr>
              <a:t>acid ester functionality synthetic</a:t>
            </a:r>
            <a:r>
              <a:rPr lang="en-AU" sz="3200" b="1" dirty="0">
                <a:solidFill>
                  <a:schemeClr val="tx1"/>
                </a:solidFill>
                <a:latin typeface="Times New Roman" charset="0"/>
                <a:ea typeface="Times New Roman" charset="0"/>
              </a:rPr>
              <a:t> or </a:t>
            </a:r>
            <a:r>
              <a:rPr lang="en-AU" sz="3200" b="1" dirty="0">
                <a:solidFill>
                  <a:srgbClr val="C00000"/>
                </a:solidFill>
                <a:latin typeface="Times New Roman" charset="0"/>
                <a:ea typeface="Times New Roman" charset="0"/>
              </a:rPr>
              <a:t>modified natural polymers</a:t>
            </a:r>
            <a:r>
              <a:rPr lang="en-AU" sz="3200" b="1" dirty="0">
                <a:solidFill>
                  <a:schemeClr val="tx1"/>
                </a:solidFill>
                <a:latin typeface="Times New Roman" charset="0"/>
                <a:ea typeface="Times New Roman" charset="0"/>
              </a:rPr>
              <a:t>. </a:t>
            </a:r>
          </a:p>
          <a:p>
            <a:pPr marL="0" lvl="0" indent="0" algn="just" eaLnBrk="1" hangingPunct="1">
              <a:lnSpc>
                <a:spcPct val="150000"/>
              </a:lnSpc>
              <a:buNone/>
            </a:pPr>
            <a:r>
              <a:rPr lang="en-AU" sz="3200" b="1" dirty="0">
                <a:solidFill>
                  <a:srgbClr val="C00000"/>
                </a:solidFill>
                <a:latin typeface="Times New Roman" charset="0"/>
                <a:ea typeface="Times New Roman" charset="0"/>
              </a:rPr>
              <a:t>Cellulose acetate phthalate </a:t>
            </a:r>
            <a:r>
              <a:rPr lang="en-AU" sz="3200" b="1" dirty="0">
                <a:solidFill>
                  <a:schemeClr val="tx1"/>
                </a:solidFill>
                <a:latin typeface="Times New Roman" charset="0"/>
                <a:ea typeface="Times New Roman" charset="0"/>
              </a:rPr>
              <a:t>has the longest history of use as an enteric coating. More recently, polyvinyl acetate phthalate and hydroxypropyl methylcellulose phthalate have come into use.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551305" y="408305"/>
            <a:ext cx="9853295" cy="6229985"/>
          </a:xfrm>
        </p:spPr>
        <p:txBody>
          <a:bodyPr vert="horz" wrap="square" anchor="t">
            <a:normAutofit lnSpcReduction="10000"/>
          </a:bodyPr>
          <a:lstStyle/>
          <a:p>
            <a:pPr marL="0" lvl="0" indent="0" algn="just" eaLnBrk="1" hangingPunct="1">
              <a:lnSpc>
                <a:spcPct val="130000"/>
              </a:lnSpc>
              <a:buNone/>
            </a:pPr>
            <a:r>
              <a:rPr lang="en-AU" sz="3200" b="1" dirty="0">
                <a:solidFill>
                  <a:schemeClr val="tx1"/>
                </a:solidFill>
                <a:latin typeface="Times New Roman" charset="0"/>
                <a:ea typeface="Times New Roman" charset="0"/>
              </a:rPr>
              <a:t>These polymers, being acid esters, are insoluble in gastric media that have a pH of up to about 4; they are intended to hydrate and begin dissolving as the tablets leave the stomach, enter the duodenum (pH of 4 to 6), and move further along the small intestine, where the pH increases to a range of 7 to 8. The primary mechanism by which these polymers lose their film integrity, thereby admitting intestinal fluid and releasing drug, is ionization of the residual carboxyl groups on the chain and subsequent hydration.</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066800" y="382905"/>
            <a:ext cx="10437495" cy="6229985"/>
          </a:xfrm>
        </p:spPr>
        <p:txBody>
          <a:bodyPr vert="horz" wrap="square" anchor="t">
            <a:normAutofit/>
          </a:bodyPr>
          <a:lstStyle/>
          <a:p>
            <a:pPr marL="0" lvl="0" indent="0" algn="just" eaLnBrk="1" hangingPunct="1">
              <a:lnSpc>
                <a:spcPct val="130000"/>
              </a:lnSpc>
              <a:buNone/>
            </a:pPr>
            <a:r>
              <a:rPr lang="en-AU" sz="3200" b="1" dirty="0">
                <a:solidFill>
                  <a:schemeClr val="tx1"/>
                </a:solidFill>
                <a:latin typeface="Times New Roman" charset="0"/>
                <a:ea typeface="Times New Roman" charset="0"/>
              </a:rPr>
              <a:t>The presence of esterases in the intestinal fluid that break down ester linkages of the polymer chains may also play some role, as may surface activity effects of bile salts and other components in bile that enter the upper small intestine via the bile duct.</a:t>
            </a:r>
          </a:p>
          <a:p>
            <a:pPr marL="0" lvl="0" indent="0" algn="just" eaLnBrk="1" hangingPunct="1">
              <a:lnSpc>
                <a:spcPct val="130000"/>
              </a:lnSpc>
              <a:buNone/>
            </a:pPr>
            <a:r>
              <a:rPr lang="en-AU" sz="3200" b="1" dirty="0">
                <a:solidFill>
                  <a:schemeClr val="tx1"/>
                </a:solidFill>
                <a:latin typeface="Times New Roman" charset="0"/>
                <a:ea typeface="Times New Roman" charset="0"/>
              </a:rPr>
              <a:t> Enteric coatings are employed for a number of therapeutic, safety, and medical reasons. Some. drugs are irritating when directly exposed to the gastric mucosa, including aspirin and strong electrolytes such as NH4Cl.</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576705" y="865505"/>
            <a:ext cx="9571990" cy="6229985"/>
          </a:xfrm>
        </p:spPr>
        <p:txBody>
          <a:bodyPr vert="horz" wrap="square" anchor="t"/>
          <a:lstStyle/>
          <a:p>
            <a:pPr marL="0" lvl="0" indent="0" algn="just" eaLnBrk="1" hangingPunct="1">
              <a:lnSpc>
                <a:spcPct val="150000"/>
              </a:lnSpc>
              <a:buNone/>
            </a:pPr>
            <a:r>
              <a:rPr lang="en-AU" sz="3200" b="1" dirty="0">
                <a:solidFill>
                  <a:schemeClr val="tx1"/>
                </a:solidFill>
                <a:latin typeface="Times New Roman" charset="0"/>
                <a:ea typeface="Times New Roman" charset="0"/>
              </a:rPr>
              <a:t>While for most people the occasional aspirin tablet may not cause irritation, those on daily doses of aspirin, such as arthritics, may find gastric upset a major problem. Enteric coating is one method of reducing or eliminating irritation from such drugs. There are other drugs that if released in the stomach may produce nausea and vomiting.</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602105" y="84010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rPr>
              <a:t>The low pH of the stomach destroys other drugs (for example, erythromycin), and hence enteric coating may be necessary to bring the drug through that environment to the more neutral intestinal contents. Yet another reason for enteric coating may be the desire to release the drug undiluted and in the highest concentration possible within the intestine.</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487805" y="108140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rPr>
              <a:t>(Examples are intestinal antibacterial or antiseptic agents and intestinal vermifuges.) As in the case of repeat-action and other controlled-release dosage forms, the influence of altering the release profile of the drug on total drug bioavailability, distribution, and pharmacokinetics must be investigated</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1996659" y="2148110"/>
            <a:ext cx="8911687" cy="1280890"/>
          </a:xfrm>
        </p:spPr>
        <p:txBody>
          <a:bodyPr vert="horz" wrap="square" anchor="ctr">
            <a:normAutofit fontScale="90000"/>
          </a:bodyPr>
          <a:lstStyle/>
          <a:p>
            <a:pPr lvl="0" algn="ctr" eaLnBrk="1" hangingPunct="1">
              <a:lnSpc>
                <a:spcPct val="100000"/>
              </a:lnSpc>
            </a:pPr>
            <a:r>
              <a:rPr sz="6000" b="1" dirty="0">
                <a:solidFill>
                  <a:srgbClr val="B71C1C"/>
                </a:solidFill>
                <a:latin typeface="Times New Roman" charset="0"/>
                <a:ea typeface="Times New Roman" charset="0"/>
              </a:rPr>
              <a:t>Sugar and Chocolate</a:t>
            </a:r>
            <a:br>
              <a:rPr sz="6000" b="1" dirty="0">
                <a:solidFill>
                  <a:srgbClr val="B71C1C"/>
                </a:solidFill>
                <a:latin typeface="Times New Roman" charset="0"/>
                <a:ea typeface="Times New Roman" charset="0"/>
              </a:rPr>
            </a:br>
            <a:r>
              <a:rPr sz="6000" b="1" dirty="0">
                <a:solidFill>
                  <a:srgbClr val="B71C1C"/>
                </a:solidFill>
                <a:latin typeface="Times New Roman" charset="0"/>
                <a:ea typeface="Times New Roman" charset="0"/>
              </a:rPr>
              <a:t>Coated Tablets</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a:bodyPr>
          <a:lstStyle/>
          <a:p>
            <a:pPr marL="0" lvl="0" indent="0" algn="just" eaLnBrk="1" hangingPunct="1">
              <a:lnSpc>
                <a:spcPct val="130000"/>
              </a:lnSpc>
              <a:buNone/>
            </a:pPr>
            <a:r>
              <a:rPr lang="en-AU" sz="3200" b="1" dirty="0">
                <a:solidFill>
                  <a:schemeClr val="tx1"/>
                </a:solidFill>
                <a:latin typeface="Times New Roman" charset="0"/>
                <a:ea typeface="Times New Roman" charset="0"/>
              </a:rPr>
              <a:t>Chocolate-coated tablets are nearly a thing of the past. They are too easily mistaken for candy same disadvantage. Their primary historical role was to </a:t>
            </a:r>
            <a:r>
              <a:rPr lang="en-AU" sz="3200" b="1" dirty="0">
                <a:solidFill>
                  <a:srgbClr val="C00000"/>
                </a:solidFill>
                <a:latin typeface="Times New Roman" charset="0"/>
                <a:ea typeface="Times New Roman" charset="0"/>
              </a:rPr>
              <a:t>produce an elegant, glossy, easy-to-swallow tablet </a:t>
            </a:r>
            <a:r>
              <a:rPr lang="en-AU" sz="3200" b="1" dirty="0">
                <a:solidFill>
                  <a:schemeClr val="tx1"/>
                </a:solidFill>
                <a:latin typeface="Times New Roman" charset="0"/>
                <a:ea typeface="Times New Roman" charset="0"/>
              </a:rPr>
              <a:t>dosage form. Also, they permit separation of incompatible ingredients between coating and core, and this fact has been widely utilized in preparing many multivitamin and multivitamin mineral combinations.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728470" y="632460"/>
            <a:ext cx="9571990" cy="6229985"/>
          </a:xfrm>
          <a:ln w="6350">
            <a:noFill/>
            <a:prstDash val="sysDash"/>
          </a:ln>
          <a:extLst>
            <a:ext uri="{91240B29-F687-4F45-9708-019B960494DF}">
              <a14:hiddenLine xmlns:a14="http://schemas.microsoft.com/office/drawing/2010/main" w="6350">
                <a:solidFill>
                  <a:schemeClr val="accent1">
                    <a:shade val="50000"/>
                  </a:schemeClr>
                </a:solidFill>
                <a:prstDash val="sysDash"/>
              </a14:hiddenLine>
            </a:ext>
          </a:extLst>
        </p:spPr>
        <p:txBody>
          <a:bodyPr vert="horz" wrap="square" anchor="t"/>
          <a:lstStyle/>
          <a:p>
            <a:pPr marL="0" lvl="0" indent="0" algn="just" eaLnBrk="1" hangingPunct="1">
              <a:lnSpc>
                <a:spcPct val="170000"/>
              </a:lnSpc>
              <a:buNone/>
            </a:pPr>
            <a:r>
              <a:rPr lang="en-AU" sz="3200" b="1" dirty="0">
                <a:solidFill>
                  <a:schemeClr val="tx1"/>
                </a:solidFill>
                <a:latin typeface="Times New Roman" charset="0"/>
                <a:ea typeface="Times New Roman" charset="0"/>
              </a:rPr>
              <a:t>	Tablets are classified by:</a:t>
            </a:r>
          </a:p>
          <a:p>
            <a:pPr lvl="0" algn="just" eaLnBrk="1" hangingPunct="1">
              <a:lnSpc>
                <a:spcPct val="170000"/>
              </a:lnSpc>
              <a:buFont typeface="Wingdings" pitchFamily="2" charset="2"/>
              <a:buChar char="Ø"/>
            </a:pPr>
            <a:r>
              <a:rPr lang="en-AU" sz="3200" b="1" dirty="0">
                <a:solidFill>
                  <a:schemeClr val="tx1"/>
                </a:solidFill>
                <a:latin typeface="Times New Roman" charset="0"/>
                <a:ea typeface="Times New Roman" charset="0"/>
              </a:rPr>
              <a:t> Their route of administration or function.</a:t>
            </a:r>
          </a:p>
          <a:p>
            <a:pPr lvl="0" algn="just" eaLnBrk="1" hangingPunct="1">
              <a:lnSpc>
                <a:spcPct val="170000"/>
              </a:lnSpc>
              <a:buFont typeface="Wingdings" pitchFamily="2" charset="2"/>
              <a:buChar char="Ø"/>
            </a:pPr>
            <a:r>
              <a:rPr lang="en-AU" sz="3200" b="1" dirty="0">
                <a:solidFill>
                  <a:schemeClr val="tx1"/>
                </a:solidFill>
                <a:latin typeface="Times New Roman" charset="0"/>
                <a:ea typeface="Times New Roman" charset="0"/>
              </a:rPr>
              <a:t> The type of drug delivery system they represent within that route.</a:t>
            </a:r>
          </a:p>
          <a:p>
            <a:pPr lvl="0" algn="just" eaLnBrk="1" hangingPunct="1">
              <a:lnSpc>
                <a:spcPct val="170000"/>
              </a:lnSpc>
              <a:buFont typeface="Wingdings" pitchFamily="2" charset="2"/>
              <a:buChar char="Ø"/>
            </a:pPr>
            <a:r>
              <a:rPr lang="en-AU" sz="3200" b="1" dirty="0">
                <a:solidFill>
                  <a:schemeClr val="tx1"/>
                </a:solidFill>
                <a:latin typeface="Times New Roman" charset="0"/>
                <a:ea typeface="Times New Roman" charset="0"/>
              </a:rPr>
              <a:t> Their form and method of manufacture.</a:t>
            </a:r>
          </a:p>
          <a:p>
            <a:pPr marL="0" lvl="0" indent="0" eaLnBrk="1" hangingPunct="1">
              <a:lnSpc>
                <a:spcPct val="170000"/>
              </a:lnSpc>
              <a:buNone/>
            </a:pPr>
            <a:r>
              <a:rPr lang="en-AU" sz="3200" b="1" dirty="0">
                <a:solidFill>
                  <a:schemeClr val="tx1"/>
                </a:solidFill>
                <a:latin typeface="Times New Roman" charset="0"/>
                <a:ea typeface="Times New Roman" charset="0"/>
              </a:rPr>
              <a:t>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lstStyle/>
          <a:p>
            <a:pPr marL="0" lvl="0" indent="0" algn="just" eaLnBrk="1" hangingPunct="1">
              <a:lnSpc>
                <a:spcPct val="150000"/>
              </a:lnSpc>
              <a:buNone/>
            </a:pPr>
            <a:r>
              <a:rPr lang="en-AU" sz="3200" b="1" dirty="0">
                <a:solidFill>
                  <a:schemeClr val="tx1"/>
                </a:solidFill>
                <a:latin typeface="Times New Roman" charset="0"/>
                <a:ea typeface="Times New Roman" charset="0"/>
                <a:sym typeface="+mn-ea"/>
              </a:rPr>
              <a:t>The process as originally developed was </a:t>
            </a:r>
            <a:r>
              <a:rPr lang="en-AU" sz="3200" b="1" dirty="0">
                <a:solidFill>
                  <a:srgbClr val="C00000"/>
                </a:solidFill>
                <a:latin typeface="Times New Roman" charset="0"/>
                <a:ea typeface="Times New Roman" charset="0"/>
                <a:sym typeface="+mn-ea"/>
              </a:rPr>
              <a:t>time-consuming and required skilled coating artisans to be conducted properly.</a:t>
            </a:r>
            <a:endParaRPr lang="en-AU" sz="3200" b="1" dirty="0">
              <a:solidFill>
                <a:srgbClr val="C00000"/>
              </a:solidFill>
              <a:latin typeface="Times New Roman" charset="0"/>
              <a:ea typeface="Times New Roman" charset="0"/>
            </a:endParaRPr>
          </a:p>
          <a:p>
            <a:pPr marL="0" lvl="0" indent="0" algn="just" eaLnBrk="1" hangingPunct="1">
              <a:lnSpc>
                <a:spcPct val="150000"/>
              </a:lnSpc>
              <a:buNone/>
            </a:pPr>
            <a:r>
              <a:rPr lang="en-AU" sz="3200" b="1" dirty="0">
                <a:solidFill>
                  <a:schemeClr val="tx1"/>
                </a:solidFill>
                <a:latin typeface="Times New Roman" charset="0"/>
                <a:ea typeface="Times New Roman" charset="0"/>
                <a:sym typeface="+mn-ea"/>
              </a:rPr>
              <a:t>Earlier sugar coatings typically </a:t>
            </a:r>
            <a:r>
              <a:rPr lang="en-AU" sz="3200" b="1" dirty="0">
                <a:solidFill>
                  <a:srgbClr val="C00000"/>
                </a:solidFill>
                <a:latin typeface="Times New Roman" charset="0"/>
                <a:ea typeface="Times New Roman" charset="0"/>
                <a:sym typeface="+mn-ea"/>
              </a:rPr>
              <a:t>doubled tablet weight</a:t>
            </a:r>
            <a:r>
              <a:rPr lang="en-AU" sz="3200" b="1" dirty="0">
                <a:solidFill>
                  <a:schemeClr val="tx1"/>
                </a:solidFill>
                <a:latin typeface="Times New Roman" charset="0"/>
                <a:ea typeface="Times New Roman" charset="0"/>
                <a:sym typeface="+mn-ea"/>
              </a:rPr>
              <a:t>. Today, water-soluble polymers are often incorporated in the sugar solution, automated-spray coating equipment is employed, and high-drying-efficiency side vented coating pans are used. </a:t>
            </a:r>
            <a:endParaRPr lang="en-AU" sz="3200" b="1" dirty="0">
              <a:solidFill>
                <a:schemeClr val="tx1"/>
              </a:solidFill>
              <a:latin typeface="Times New Roman" charset="0"/>
              <a:ea typeface="Times New Roman" charset="0"/>
            </a:endParaRPr>
          </a:p>
          <a:p>
            <a:pPr marL="0" lvl="0" indent="0" eaLnBrk="1" hangingPunct="1">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564005" y="110680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rPr>
              <a:t>The result is that the coatings are more elastic and mechanically stable, coat weight may be 50% or less of the core weight, and the process may be completed in a day or less.</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2326859" y="1970945"/>
            <a:ext cx="8911687" cy="1280890"/>
          </a:xfrm>
        </p:spPr>
        <p:txBody>
          <a:bodyPr vert="horz" wrap="square" anchor="ctr">
            <a:normAutofit/>
          </a:bodyPr>
          <a:lstStyle/>
          <a:p>
            <a:pPr lvl="0" algn="ctr" eaLnBrk="1" hangingPunct="1">
              <a:lnSpc>
                <a:spcPct val="100000"/>
              </a:lnSpc>
            </a:pPr>
            <a:r>
              <a:rPr sz="6000" b="1" dirty="0">
                <a:solidFill>
                  <a:srgbClr val="B71C1C"/>
                </a:solidFill>
                <a:latin typeface="Times New Roman" charset="0"/>
                <a:ea typeface="Times New Roman" charset="0"/>
              </a:rPr>
              <a:t>Film-Coated Tablets</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a:bodyPr>
          <a:lstStyle/>
          <a:p>
            <a:pPr marL="0" lvl="0" indent="0" algn="just" eaLnBrk="1" hangingPunct="1">
              <a:lnSpc>
                <a:spcPct val="110000"/>
              </a:lnSpc>
              <a:buNone/>
            </a:pPr>
            <a:r>
              <a:rPr lang="en-AU" sz="3200" b="1" dirty="0">
                <a:solidFill>
                  <a:schemeClr val="tx1"/>
                </a:solidFill>
                <a:latin typeface="Times New Roman" charset="0"/>
                <a:ea typeface="Times New Roman" charset="0"/>
              </a:rPr>
              <a:t>Film-coated tablets were developed as an alternative procedure to the preparation of coated tablets in which drug was not required in the coating. The initial film-coating compositions employed one or more polymers, which usually included a plasticizer for the polymer and possibly a surfactant to facilitate spreading, all delivered to the tablets in solution from an organic solvent. The film-coating process was an attractive tablet coating method since it permitted the completion of the tablet coating operation in a period of one or two hours.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a:bodyPr>
          <a:lstStyle/>
          <a:p>
            <a:pPr marL="0" lvl="0" indent="0" algn="just" eaLnBrk="1" hangingPunct="1">
              <a:lnSpc>
                <a:spcPct val="120000"/>
              </a:lnSpc>
              <a:buNone/>
            </a:pPr>
            <a:r>
              <a:rPr lang="en-AU" sz="3200" b="1" dirty="0">
                <a:solidFill>
                  <a:schemeClr val="tx1"/>
                </a:solidFill>
                <a:latin typeface="Times New Roman" charset="0"/>
                <a:ea typeface="Times New Roman" charset="0"/>
                <a:sym typeface="+mn-ea"/>
              </a:rPr>
              <a:t>An </a:t>
            </a:r>
            <a:r>
              <a:rPr lang="en-AU" sz="3200" b="1" dirty="0">
                <a:solidFill>
                  <a:srgbClr val="C00000"/>
                </a:solidFill>
                <a:latin typeface="Times New Roman" charset="0"/>
                <a:ea typeface="Times New Roman" charset="0"/>
                <a:sym typeface="+mn-ea"/>
              </a:rPr>
              <a:t>airless spray </a:t>
            </a:r>
            <a:r>
              <a:rPr lang="en-AU" sz="3200" b="1" dirty="0">
                <a:solidFill>
                  <a:schemeClr val="tx1"/>
                </a:solidFill>
                <a:latin typeface="Times New Roman" charset="0"/>
                <a:ea typeface="Times New Roman" charset="0"/>
                <a:sym typeface="+mn-ea"/>
              </a:rPr>
              <a:t>coating procedure was typically employed for such film-coating compositions, using either conventional coating pans or side-vented equipment.</a:t>
            </a:r>
            <a:endParaRPr lang="en-AU" sz="3200" b="1" dirty="0">
              <a:solidFill>
                <a:schemeClr val="tx1"/>
              </a:solidFill>
              <a:latin typeface="Times New Roman" charset="0"/>
              <a:ea typeface="Times New Roman" charset="0"/>
            </a:endParaRPr>
          </a:p>
          <a:p>
            <a:pPr marL="0" lvl="0" indent="0" algn="just" eaLnBrk="1" hangingPunct="1">
              <a:lnSpc>
                <a:spcPct val="120000"/>
              </a:lnSpc>
              <a:buNone/>
            </a:pPr>
            <a:r>
              <a:rPr lang="en-AU" sz="3200" b="1" dirty="0">
                <a:solidFill>
                  <a:schemeClr val="tx1"/>
                </a:solidFill>
                <a:latin typeface="Times New Roman" charset="0"/>
                <a:ea typeface="Times New Roman" charset="0"/>
                <a:sym typeface="+mn-ea"/>
              </a:rPr>
              <a:t>Several factors began to make solvent-based film coating less attractive. These factors were the </a:t>
            </a:r>
            <a:r>
              <a:rPr lang="en-AU" sz="3200" b="1" dirty="0">
                <a:solidFill>
                  <a:srgbClr val="C00000"/>
                </a:solidFill>
                <a:latin typeface="Times New Roman" charset="0"/>
                <a:ea typeface="Times New Roman" charset="0"/>
                <a:sym typeface="+mn-ea"/>
              </a:rPr>
              <a:t>increase in cost of the organic solvents</a:t>
            </a:r>
            <a:r>
              <a:rPr lang="en-AU" sz="3200" b="1" dirty="0">
                <a:solidFill>
                  <a:schemeClr val="tx1"/>
                </a:solidFill>
                <a:latin typeface="Times New Roman" charset="0"/>
                <a:ea typeface="Times New Roman" charset="0"/>
                <a:sym typeface="+mn-ea"/>
              </a:rPr>
              <a:t>, restrictions on worker </a:t>
            </a:r>
            <a:r>
              <a:rPr lang="en-AU" sz="3200" b="1" dirty="0">
                <a:solidFill>
                  <a:srgbClr val="C00000"/>
                </a:solidFill>
                <a:latin typeface="Times New Roman" charset="0"/>
                <a:ea typeface="Times New Roman" charset="0"/>
                <a:sym typeface="+mn-ea"/>
              </a:rPr>
              <a:t>exposure to solvent vapours</a:t>
            </a:r>
            <a:r>
              <a:rPr lang="en-AU" sz="3200" b="1" dirty="0">
                <a:solidFill>
                  <a:schemeClr val="tx1"/>
                </a:solidFill>
                <a:latin typeface="Times New Roman" charset="0"/>
                <a:ea typeface="Times New Roman" charset="0"/>
                <a:sym typeface="+mn-ea"/>
              </a:rPr>
              <a:t>, and limitations on </a:t>
            </a:r>
            <a:r>
              <a:rPr lang="en-AU" sz="3200" b="1" dirty="0">
                <a:solidFill>
                  <a:srgbClr val="C00000"/>
                </a:solidFill>
                <a:latin typeface="Times New Roman" charset="0"/>
                <a:ea typeface="Times New Roman" charset="0"/>
                <a:sym typeface="+mn-ea"/>
              </a:rPr>
              <a:t>solvent vapor discharge to the atmosphere</a:t>
            </a:r>
            <a:r>
              <a:rPr lang="en-AU" sz="3200" b="1" dirty="0">
                <a:solidFill>
                  <a:schemeClr val="tx1"/>
                </a:solidFill>
                <a:latin typeface="Times New Roman" charset="0"/>
                <a:ea typeface="Times New Roman" charset="0"/>
                <a:sym typeface="+mn-ea"/>
              </a:rPr>
              <a:t>.</a:t>
            </a:r>
            <a:endParaRPr lang="en-AU" sz="3200" b="1" dirty="0">
              <a:solidFill>
                <a:schemeClr val="tx1"/>
              </a:solidFill>
              <a:latin typeface="Times New Roman" charset="0"/>
              <a:ea typeface="Times New Roman" charset="0"/>
            </a:endParaRPr>
          </a:p>
          <a:p>
            <a:pPr marL="0" lvl="0" indent="0" eaLnBrk="1" hangingPunct="1">
              <a:lnSpc>
                <a:spcPct val="80000"/>
              </a:lnSpc>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576705" y="62801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sym typeface="+mn-ea"/>
              </a:rPr>
              <a:t>As a result of these influences, many companies have now converted their earlier film-coating process to a totally aqueous-based procedure. </a:t>
            </a:r>
          </a:p>
          <a:p>
            <a:pPr marL="0" lvl="0" indent="0" algn="just" eaLnBrk="1" hangingPunct="1">
              <a:lnSpc>
                <a:spcPct val="140000"/>
              </a:lnSpc>
              <a:buNone/>
            </a:pPr>
            <a:r>
              <a:rPr lang="en-AU" sz="3200" b="1" dirty="0">
                <a:solidFill>
                  <a:schemeClr val="tx1"/>
                </a:solidFill>
                <a:latin typeface="Times New Roman" charset="0"/>
                <a:ea typeface="Times New Roman" charset="0"/>
                <a:sym typeface="+mn-ea"/>
              </a:rPr>
              <a:t>Polymers such as hydroxypropyl cellulose and hydroxypropyl methylcellulose, which are dissolved in water with an appropriate plasticizer, are now widely used to produce immediate-release film coatings.</a:t>
            </a:r>
            <a:endParaRPr lang="en-AU" sz="3200" b="1" dirty="0">
              <a:solidFill>
                <a:schemeClr val="tx1"/>
              </a:solidFill>
              <a:latin typeface="Times New Roman" charset="0"/>
              <a:ea typeface="Times New Roman" charset="0"/>
            </a:endParaRPr>
          </a:p>
          <a:p>
            <a:pPr marL="0" lvl="0" indent="0" eaLnBrk="1" hangingPunct="1">
              <a:lnSpc>
                <a:spcPct val="140000"/>
              </a:lnSpc>
              <a:buNone/>
            </a:pPr>
            <a:endParaRPr lang="en-AU" sz="3200" b="1" dirty="0">
              <a:latin typeface="Times New Roman" charset="0"/>
              <a:ea typeface="Times New Roman" charset="0"/>
            </a:endParaRPr>
          </a:p>
          <a:p>
            <a:pPr marL="0" lvl="0" indent="0" eaLnBrk="1" hangingPunct="1">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805305" y="110680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rPr>
              <a:t>The recent development of a colloidal dispersion of ethylcellulose in water also makes it possible to produce slow- or controlled-release film coatings without the use of organic solvents. A 30% ethylcellulose dispersion is marketed under the trade name Aquacoat.</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767205" y="314007"/>
            <a:ext cx="9712325" cy="6229985"/>
          </a:xfrm>
        </p:spPr>
        <p:txBody>
          <a:bodyPr vert="horz" wrap="square" anchor="t">
            <a:normAutofit fontScale="85000" lnSpcReduction="10000"/>
          </a:bodyPr>
          <a:lstStyle/>
          <a:p>
            <a:pPr marL="0" lvl="0" indent="0" algn="just" eaLnBrk="1" hangingPunct="1">
              <a:lnSpc>
                <a:spcPct val="130000"/>
              </a:lnSpc>
              <a:buNone/>
            </a:pPr>
            <a:r>
              <a:rPr lang="en-AU" sz="3200" b="1" u="sng" dirty="0">
                <a:solidFill>
                  <a:schemeClr val="tx1"/>
                </a:solidFill>
                <a:latin typeface="Times New Roman" charset="0"/>
                <a:ea typeface="Times New Roman" charset="0"/>
                <a:sym typeface="+mn-ea"/>
              </a:rPr>
              <a:t>Film-coated tablets offer a number of advantages over sugar-coated tablets:</a:t>
            </a:r>
            <a:endParaRPr lang="en-AU" sz="3200" b="1" u="sng" dirty="0">
              <a:solidFill>
                <a:schemeClr val="tx1"/>
              </a:solidFill>
              <a:latin typeface="Times New Roman" charset="0"/>
              <a:ea typeface="Times New Roman" charset="0"/>
            </a:endParaRPr>
          </a:p>
          <a:p>
            <a:pPr lvl="0" algn="just" eaLnBrk="1" hangingPunct="1">
              <a:lnSpc>
                <a:spcPct val="130000"/>
              </a:lnSpc>
              <a:buFont typeface="Wingdings" pitchFamily="2" charset="2"/>
              <a:buChar char="Ø"/>
            </a:pPr>
            <a:r>
              <a:rPr lang="en-AU" sz="3200" b="1" dirty="0">
                <a:solidFill>
                  <a:schemeClr val="tx1"/>
                </a:solidFill>
                <a:latin typeface="Times New Roman" charset="0"/>
                <a:ea typeface="Times New Roman" charset="0"/>
                <a:sym typeface="+mn-ea"/>
              </a:rPr>
              <a:t> Coating based on the elasticity and flexibility of the polymer coating.</a:t>
            </a:r>
          </a:p>
          <a:p>
            <a:pPr lvl="0" algn="just" eaLnBrk="1" hangingPunct="1">
              <a:lnSpc>
                <a:spcPct val="130000"/>
              </a:lnSpc>
              <a:buFont typeface="Wingdings" pitchFamily="2" charset="2"/>
              <a:buChar char="Ø"/>
            </a:pPr>
            <a:r>
              <a:rPr lang="en-AU" sz="3200" b="1" dirty="0">
                <a:solidFill>
                  <a:schemeClr val="tx1"/>
                </a:solidFill>
                <a:latin typeface="Times New Roman" charset="0"/>
                <a:ea typeface="Times New Roman" charset="0"/>
                <a:sym typeface="+mn-ea"/>
              </a:rPr>
              <a:t> Little increase in tablet weight.</a:t>
            </a:r>
          </a:p>
          <a:p>
            <a:pPr lvl="0" algn="just" eaLnBrk="1" hangingPunct="1">
              <a:lnSpc>
                <a:spcPct val="130000"/>
              </a:lnSpc>
              <a:buFont typeface="Wingdings" pitchFamily="2" charset="2"/>
              <a:buChar char="Ø"/>
            </a:pPr>
            <a:r>
              <a:rPr lang="en-AU" sz="3200" b="1" dirty="0">
                <a:solidFill>
                  <a:schemeClr val="tx1"/>
                </a:solidFill>
                <a:latin typeface="Times New Roman" charset="0"/>
                <a:ea typeface="Times New Roman" charset="0"/>
                <a:sym typeface="+mn-ea"/>
              </a:rPr>
              <a:t> The ability to retain debossed markings on a tablet through the thin film coating.</a:t>
            </a:r>
          </a:p>
          <a:p>
            <a:pPr lvl="0" algn="just" eaLnBrk="1" hangingPunct="1">
              <a:lnSpc>
                <a:spcPct val="130000"/>
              </a:lnSpc>
              <a:buFont typeface="Wingdings" pitchFamily="2" charset="2"/>
              <a:buChar char="Ø"/>
            </a:pPr>
            <a:r>
              <a:rPr lang="en-AU" sz="3200" b="1" dirty="0">
                <a:solidFill>
                  <a:schemeClr val="tx1"/>
                </a:solidFill>
                <a:latin typeface="Times New Roman" charset="0"/>
                <a:ea typeface="Times New Roman" charset="0"/>
                <a:sym typeface="+mn-ea"/>
              </a:rPr>
              <a:t>The avoidance of sugar, which is contraindicated in the diets of a significant segment of the population.</a:t>
            </a:r>
          </a:p>
          <a:p>
            <a:pPr lvl="0" algn="just" eaLnBrk="1" hangingPunct="1">
              <a:lnSpc>
                <a:spcPct val="130000"/>
              </a:lnSpc>
              <a:buFont typeface="Wingdings" pitchFamily="2" charset="2"/>
              <a:buChar char="Ø"/>
            </a:pPr>
            <a:r>
              <a:rPr lang="en-AU" sz="3200" b="1" dirty="0">
                <a:solidFill>
                  <a:schemeClr val="tx1"/>
                </a:solidFill>
                <a:latin typeface="Times New Roman" charset="0"/>
                <a:ea typeface="Times New Roman" charset="0"/>
                <a:sym typeface="+mn-ea"/>
              </a:rPr>
              <a:t>The employment of a process that may be continuous, or that readily lends itself to automation.</a:t>
            </a:r>
            <a:endParaRPr lang="en-AU" sz="3200" b="1" dirty="0">
              <a:solidFill>
                <a:schemeClr val="tx1"/>
              </a:solidFill>
              <a:latin typeface="Times New Roman" charset="0"/>
              <a:ea typeface="Times New Roman" charset="0"/>
            </a:endParaRPr>
          </a:p>
          <a:p>
            <a:pPr marL="0" lvl="0" indent="0" eaLnBrk="1" hangingPunct="1">
              <a:lnSpc>
                <a:spcPct val="120000"/>
              </a:lnSpc>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551305" y="205105"/>
            <a:ext cx="9571990" cy="6229985"/>
          </a:xfrm>
        </p:spPr>
        <p:txBody>
          <a:bodyPr vert="horz" wrap="square" anchor="t"/>
          <a:lstStyle/>
          <a:p>
            <a:pPr marL="0" lvl="0" indent="0" algn="just" eaLnBrk="1" hangingPunct="1">
              <a:lnSpc>
                <a:spcPct val="110000"/>
              </a:lnSpc>
              <a:buNone/>
            </a:pPr>
            <a:r>
              <a:rPr lang="en-AU" sz="3200" b="1" u="sng" dirty="0">
                <a:solidFill>
                  <a:schemeClr val="tx1"/>
                </a:solidFill>
                <a:latin typeface="Times New Roman" charset="0"/>
                <a:ea typeface="Times New Roman" charset="0"/>
              </a:rPr>
              <a:t>The primary disadvantage of film coating compared with sugar coating is that:</a:t>
            </a:r>
          </a:p>
          <a:p>
            <a:pPr lvl="0" algn="just" eaLnBrk="1" hangingPunct="1">
              <a:lnSpc>
                <a:spcPct val="110000"/>
              </a:lnSpc>
              <a:buFont typeface="Wingdings" pitchFamily="2" charset="2"/>
              <a:buChar char="Ø"/>
            </a:pPr>
            <a:r>
              <a:rPr lang="en-AU" sz="3200" b="1" dirty="0">
                <a:solidFill>
                  <a:schemeClr val="tx1"/>
                </a:solidFill>
                <a:latin typeface="Times New Roman" charset="0"/>
                <a:ea typeface="Times New Roman" charset="0"/>
              </a:rPr>
              <a:t> It is difficult to produce film-coated tablets that match the physical appearance and elegance of the sugar-coated product.</a:t>
            </a:r>
          </a:p>
          <a:p>
            <a:pPr marL="0" lvl="0" indent="0" algn="just" eaLnBrk="1" hangingPunct="1">
              <a:lnSpc>
                <a:spcPct val="110000"/>
              </a:lnSpc>
              <a:buNone/>
            </a:pPr>
            <a:r>
              <a:rPr lang="en-AU" sz="3200" b="1" dirty="0">
                <a:solidFill>
                  <a:schemeClr val="tx1"/>
                </a:solidFill>
                <a:latin typeface="Times New Roman" charset="0"/>
                <a:ea typeface="Times New Roman" charset="0"/>
              </a:rPr>
              <a:t>Film coating in the future will assume increasing importance as a means of </a:t>
            </a:r>
            <a:r>
              <a:rPr lang="en-AU" sz="3200" b="1" dirty="0">
                <a:solidFill>
                  <a:srgbClr val="C00000"/>
                </a:solidFill>
                <a:latin typeface="Times New Roman" charset="0"/>
                <a:ea typeface="Times New Roman" charset="0"/>
              </a:rPr>
              <a:t>controlling drug delivery release rates</a:t>
            </a:r>
            <a:r>
              <a:rPr lang="en-AU" sz="3200" b="1" dirty="0">
                <a:solidFill>
                  <a:schemeClr val="tx1"/>
                </a:solidFill>
                <a:latin typeface="Times New Roman" charset="0"/>
                <a:ea typeface="Times New Roman" charset="0"/>
              </a:rPr>
              <a:t> from both tablets and bead particles as well as from drug crystals. Film-coated tablets, which are basically tasteless, also offer the advantage over sugar-coated tablets of being less likely to be mistaken for candy.</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1907759" y="1704245"/>
            <a:ext cx="8911687" cy="1280890"/>
          </a:xfrm>
        </p:spPr>
        <p:txBody>
          <a:bodyPr vert="horz" wrap="square" anchor="ctr">
            <a:normAutofit/>
          </a:bodyPr>
          <a:lstStyle/>
          <a:p>
            <a:pPr lvl="0" algn="ctr" eaLnBrk="1" hangingPunct="1">
              <a:lnSpc>
                <a:spcPct val="100000"/>
              </a:lnSpc>
            </a:pPr>
            <a:r>
              <a:rPr sz="6000" b="1" dirty="0">
                <a:solidFill>
                  <a:srgbClr val="B71C1C"/>
                </a:solidFill>
                <a:latin typeface="Times New Roman" charset="0"/>
                <a:ea typeface="Times New Roman" charset="0"/>
              </a:rPr>
              <a:t>Chewable Tablets</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549598" y="667807"/>
            <a:ext cx="8911687" cy="1280890"/>
          </a:xfrm>
        </p:spPr>
        <p:txBody>
          <a:bodyPr vert="horz" wrap="square" anchor="ctr"/>
          <a:lstStyle/>
          <a:p>
            <a:pPr lvl="0" algn="ctr" eaLnBrk="1" hangingPunct="1"/>
            <a:r>
              <a:rPr b="1" dirty="0">
                <a:solidFill>
                  <a:srgbClr val="C00000"/>
                </a:solidFill>
                <a:latin typeface="Times New Roman" charset="0"/>
                <a:ea typeface="Times New Roman" charset="0"/>
              </a:rPr>
              <a:t>Tablets Ingested </a:t>
            </a:r>
            <a:r>
              <a:rPr lang="en-AU" b="1" dirty="0">
                <a:solidFill>
                  <a:srgbClr val="C00000"/>
                </a:solidFill>
                <a:latin typeface="Times New Roman" charset="0"/>
                <a:ea typeface="Times New Roman" charset="0"/>
              </a:rPr>
              <a:t>Orally</a:t>
            </a:r>
          </a:p>
        </p:txBody>
      </p:sp>
      <p:sp>
        <p:nvSpPr>
          <p:cNvPr id="2" name="Rectangle 3" descr="#wm#_a_04_210_110_b_1_1#clear#"/>
          <p:cNvSpPr/>
          <p:nvPr/>
        </p:nvSpPr>
        <p:spPr>
          <a:xfrm>
            <a:off x="1265275" y="2090981"/>
            <a:ext cx="10234413" cy="2481019"/>
          </a:xfrm>
          <a:prstGeom prst="rect">
            <a:avLst/>
          </a:prstGeom>
        </p:spPr>
        <p:txBody>
          <a:bodyPr vert="horz" wrap="square"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lvl="0" indent="0" algn="just" eaLnBrk="1" hangingPunct="1">
              <a:lnSpc>
                <a:spcPct val="140000"/>
              </a:lnSpc>
              <a:buNone/>
            </a:pPr>
            <a:r>
              <a:rPr lang="en-AU" sz="3200" b="1" dirty="0">
                <a:solidFill>
                  <a:schemeClr val="tx1"/>
                </a:solidFill>
                <a:latin typeface="Times New Roman" charset="0"/>
                <a:ea typeface="Times New Roman" charset="0"/>
              </a:rPr>
              <a:t>Well over 90% of the tablets manufactured today are ingested orally. Orally ingested tablets are designed to be swallowed intact, with the exception of chewable tablets.</a:t>
            </a:r>
          </a:p>
          <a:p>
            <a:pPr marL="0" lvl="0" indent="0" eaLnBrk="1" hangingPunct="1">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602105" y="967105"/>
            <a:ext cx="9571990" cy="6229985"/>
          </a:xfrm>
        </p:spPr>
        <p:txBody>
          <a:bodyPr vert="horz" wrap="square" anchor="t">
            <a:normAutofit/>
          </a:bodyPr>
          <a:lstStyle/>
          <a:p>
            <a:pPr marL="0" lvl="0" indent="0" algn="just" eaLnBrk="1" hangingPunct="1">
              <a:lnSpc>
                <a:spcPct val="120000"/>
              </a:lnSpc>
              <a:buNone/>
            </a:pPr>
            <a:r>
              <a:rPr lang="en-AU" sz="3200" b="1" dirty="0">
                <a:solidFill>
                  <a:schemeClr val="tx1"/>
                </a:solidFill>
                <a:latin typeface="Times New Roman" charset="0"/>
                <a:ea typeface="Times New Roman" charset="0"/>
              </a:rPr>
              <a:t>Chewable tablets are intended to be chewed in the mouth prior to swallowing and are not intended to be swallowed intact. The purpose of the chewable tablet is to provide a unit dosage form of medication which" can be easily administered to infants and children or to the elderly, who may have difficulty swallowing a tablet intact.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767205" y="763905"/>
            <a:ext cx="9571990" cy="6229985"/>
          </a:xfrm>
        </p:spPr>
        <p:txBody>
          <a:bodyPr vert="horz" wrap="square" anchor="t">
            <a:normAutofit/>
          </a:bodyPr>
          <a:lstStyle/>
          <a:p>
            <a:pPr marL="0" lvl="0" indent="0" algn="just" eaLnBrk="1" hangingPunct="1">
              <a:lnSpc>
                <a:spcPct val="140000"/>
              </a:lnSpc>
              <a:buNone/>
            </a:pPr>
            <a:r>
              <a:rPr lang="en-AU" sz="3200" b="1" dirty="0">
                <a:solidFill>
                  <a:schemeClr val="tx1"/>
                </a:solidFill>
                <a:latin typeface="Times New Roman" charset="0"/>
                <a:ea typeface="Times New Roman" charset="0"/>
                <a:sym typeface="+mn-ea"/>
              </a:rPr>
              <a:t>The most common chewable tablet on the market is the chewable aspirin tablet intended for use in children. Bitter or foul-tasting drugs are not good candidates for this type of tablet, and this fact restricts the use of the chewable tablet dosage form. Many antacid tablet products are of the chewable type. </a:t>
            </a:r>
            <a:endParaRPr lang="en-AU" sz="3200" b="1" dirty="0">
              <a:solidFill>
                <a:schemeClr val="tx1"/>
              </a:solidFill>
              <a:latin typeface="Times New Roman" charset="0"/>
              <a:ea typeface="Times New Roman" charset="0"/>
            </a:endParaRPr>
          </a:p>
          <a:p>
            <a:pPr marL="0" lvl="0" indent="0" eaLnBrk="1" hangingPunct="1">
              <a:lnSpc>
                <a:spcPct val="110000"/>
              </a:lnSpc>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lnSpcReduction="10000"/>
          </a:bodyPr>
          <a:lstStyle/>
          <a:p>
            <a:pPr marL="0" lvl="0" indent="0" algn="just" eaLnBrk="1" hangingPunct="1">
              <a:lnSpc>
                <a:spcPct val="140000"/>
              </a:lnSpc>
              <a:buNone/>
            </a:pPr>
            <a:r>
              <a:rPr lang="en-AU" sz="3200" b="1" dirty="0">
                <a:solidFill>
                  <a:schemeClr val="tx1"/>
                </a:solidFill>
                <a:latin typeface="Times New Roman" charset="0"/>
                <a:ea typeface="Times New Roman" charset="0"/>
                <a:sym typeface="+mn-ea"/>
              </a:rPr>
              <a:t>The chewable tablet offers two major advantages to the delivery of a solid antacid dosage form. </a:t>
            </a:r>
          </a:p>
          <a:p>
            <a:pPr marL="0" lvl="0" indent="0" algn="just" eaLnBrk="1" hangingPunct="1">
              <a:lnSpc>
                <a:spcPct val="140000"/>
              </a:lnSpc>
              <a:buNone/>
            </a:pPr>
            <a:r>
              <a:rPr lang="en-AU" sz="3200" b="1" dirty="0">
                <a:solidFill>
                  <a:srgbClr val="C00000"/>
                </a:solidFill>
                <a:latin typeface="Times New Roman" charset="0"/>
                <a:ea typeface="Times New Roman" charset="0"/>
                <a:sym typeface="+mn-ea"/>
              </a:rPr>
              <a:t>First</a:t>
            </a:r>
            <a:r>
              <a:rPr lang="en-AU" sz="3200" b="1" dirty="0">
                <a:solidFill>
                  <a:schemeClr val="tx1"/>
                </a:solidFill>
                <a:latin typeface="Times New Roman" charset="0"/>
                <a:ea typeface="Times New Roman" charset="0"/>
                <a:sym typeface="+mn-ea"/>
              </a:rPr>
              <a:t>, the dose of most antacids is large, so that the typical antacid tablet would be too large to swallow. </a:t>
            </a:r>
            <a:r>
              <a:rPr lang="en-AU" sz="3200" b="1" dirty="0">
                <a:solidFill>
                  <a:srgbClr val="C00000"/>
                </a:solidFill>
                <a:latin typeface="Times New Roman" charset="0"/>
                <a:ea typeface="Times New Roman" charset="0"/>
                <a:sym typeface="+mn-ea"/>
              </a:rPr>
              <a:t>Second</a:t>
            </a:r>
            <a:r>
              <a:rPr lang="en-AU" sz="3200" b="1" dirty="0">
                <a:solidFill>
                  <a:schemeClr val="tx1"/>
                </a:solidFill>
                <a:latin typeface="Times New Roman" charset="0"/>
                <a:ea typeface="Times New Roman" charset="0"/>
                <a:sym typeface="+mn-ea"/>
              </a:rPr>
              <a:t>, as noted previously, the activity of an antacid is related to its particle size.</a:t>
            </a:r>
            <a:endParaRPr lang="en-AU" sz="3200" b="1" dirty="0">
              <a:solidFill>
                <a:schemeClr val="tx1"/>
              </a:solidFill>
              <a:latin typeface="Times New Roman" charset="0"/>
              <a:ea typeface="Times New Roman" charset="0"/>
            </a:endParaRPr>
          </a:p>
          <a:p>
            <a:pPr marL="0" lvl="0" indent="0" algn="just" eaLnBrk="1" hangingPunct="1">
              <a:lnSpc>
                <a:spcPct val="140000"/>
              </a:lnSpc>
              <a:buNone/>
            </a:pPr>
            <a:r>
              <a:rPr lang="en-AU" sz="3200" b="1" dirty="0">
                <a:solidFill>
                  <a:schemeClr val="tx1"/>
                </a:solidFill>
                <a:latin typeface="Times New Roman" charset="0"/>
                <a:ea typeface="Times New Roman" charset="0"/>
                <a:sym typeface="+mn-ea"/>
              </a:rPr>
              <a:t>If the tablet is chewed prior to swallowing, better acid neutralization may be possible from a given antacid dose.</a:t>
            </a:r>
            <a:endParaRPr lang="en-AU" sz="3200" b="1" dirty="0">
              <a:solidFill>
                <a:schemeClr val="tx1"/>
              </a:solidFill>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2022059" y="2288445"/>
            <a:ext cx="8911687" cy="1280890"/>
          </a:xfrm>
        </p:spPr>
        <p:txBody>
          <a:bodyPr vert="horz" wrap="square" anchor="ctr">
            <a:normAutofit fontScale="90000"/>
          </a:bodyPr>
          <a:lstStyle/>
          <a:p>
            <a:pPr lvl="0" algn="ctr" eaLnBrk="1" hangingPunct="1">
              <a:lnSpc>
                <a:spcPct val="100000"/>
              </a:lnSpc>
            </a:pPr>
            <a:r>
              <a:rPr sz="6000" b="1" dirty="0">
                <a:solidFill>
                  <a:srgbClr val="B71C1C"/>
                </a:solidFill>
                <a:latin typeface="Times New Roman" charset="0"/>
                <a:ea typeface="Times New Roman" charset="0"/>
              </a:rPr>
              <a:t>Tablets Used in the Oral Cavity Tablets</a:t>
            </a:r>
            <a:br>
              <a:rPr sz="6000" b="1" dirty="0">
                <a:solidFill>
                  <a:srgbClr val="B71C1C"/>
                </a:solidFill>
                <a:latin typeface="Times New Roman" charset="0"/>
                <a:ea typeface="Times New Roman" charset="0"/>
              </a:rPr>
            </a:br>
            <a:endParaRPr sz="6000" b="1" dirty="0">
              <a:solidFill>
                <a:srgbClr val="B71C1C"/>
              </a:solidFill>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1755359" y="2288445"/>
            <a:ext cx="8911687" cy="1280890"/>
          </a:xfrm>
        </p:spPr>
        <p:txBody>
          <a:bodyPr vert="horz" wrap="square" anchor="ctr">
            <a:normAutofit fontScale="90000"/>
          </a:bodyPr>
          <a:lstStyle/>
          <a:p>
            <a:pPr lvl="0" algn="ctr" eaLnBrk="1" hangingPunct="1">
              <a:lnSpc>
                <a:spcPct val="100000"/>
              </a:lnSpc>
            </a:pPr>
            <a:r>
              <a:rPr sz="6000" b="1" dirty="0">
                <a:solidFill>
                  <a:srgbClr val="B71C1C"/>
                </a:solidFill>
                <a:latin typeface="Times New Roman" charset="0"/>
                <a:ea typeface="Times New Roman" charset="0"/>
              </a:rPr>
              <a:t>Buccal and Sublingual Tablets</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678305" y="91630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rPr>
              <a:t>These two classes of tablets are intended to be held in the mouth, where they release their drug contents for absorption directly through the oral mucosa. These tablets are usually small and somewhat flat, and are intended to be held between the cheek and teeth or in the cheek pouch (buccal tablets), or beneath the tongue (sublingual tablets).</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627505" y="62801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rPr>
              <a:t>Drugs administered by this route are intended to produce systemic drug effects, and consequently, they must have good absorption properties through the oral mucosa. Drug absorption from the oral mucosa into the blood stream leads directly to the general circulation. Drug absorption from the gastrointestinal tract leads to the mesenteric circulation, which connects directly to the liver via the portal vein.</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589405" y="62801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rPr>
              <a:t>Thus, drug absorption from the oral cavity avoids first-pass metabolism. </a:t>
            </a:r>
          </a:p>
          <a:p>
            <a:pPr marL="0" lvl="0" indent="0" algn="just" eaLnBrk="1" hangingPunct="1">
              <a:lnSpc>
                <a:spcPct val="140000"/>
              </a:lnSpc>
              <a:buNone/>
            </a:pPr>
            <a:r>
              <a:rPr lang="en-AU" sz="3200" b="1" dirty="0">
                <a:solidFill>
                  <a:schemeClr val="tx1"/>
                </a:solidFill>
                <a:latin typeface="Times New Roman" charset="0"/>
                <a:ea typeface="Times New Roman" charset="0"/>
              </a:rPr>
              <a:t>The oral route of administration from these two classes of tablet dosage form thus offers several possible advantages: The gastric environment, where decomposition may be extensive (for certain steroids and hormones), may be avoided for drugs that are well absorbed in the mouth.</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lnSpcReduction="10000"/>
          </a:bodyPr>
          <a:lstStyle/>
          <a:p>
            <a:pPr marL="0" lvl="0" indent="0" algn="just" eaLnBrk="1" hangingPunct="1">
              <a:lnSpc>
                <a:spcPct val="140000"/>
              </a:lnSpc>
              <a:buNone/>
            </a:pPr>
            <a:r>
              <a:rPr lang="en-AU" sz="3200" b="1" dirty="0">
                <a:solidFill>
                  <a:schemeClr val="tx1"/>
                </a:solidFill>
                <a:latin typeface="Times New Roman" charset="0"/>
                <a:ea typeface="Times New Roman" charset="0"/>
              </a:rPr>
              <a:t>A more rapid onset of drug action occurs than for tablets that are swallowed (an advantage with vasodilators given by this route). The first-pass effect may be avoided as noted previously, and for certain drugs (e.g., methyltestosterone), the nausea produced when the product is swallowed is avoided.</a:t>
            </a:r>
          </a:p>
          <a:p>
            <a:pPr marL="0" lvl="0" indent="0" algn="just" eaLnBrk="1" hangingPunct="1">
              <a:lnSpc>
                <a:spcPct val="140000"/>
              </a:lnSpc>
              <a:buNone/>
            </a:pPr>
            <a:r>
              <a:rPr lang="en-AU" sz="3200" b="1" dirty="0">
                <a:solidFill>
                  <a:schemeClr val="tx1"/>
                </a:solidFill>
                <a:latin typeface="Times New Roman" charset="0"/>
                <a:ea typeface="Times New Roman" charset="0"/>
              </a:rPr>
              <a:t>Buccal and sublingual tablets should be formulated with bland excipients, which do not stimulate salivation.</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462405" y="954405"/>
            <a:ext cx="9571990" cy="6229985"/>
          </a:xfrm>
        </p:spPr>
        <p:txBody>
          <a:bodyPr vert="horz" wrap="square" anchor="t"/>
          <a:lstStyle/>
          <a:p>
            <a:pPr marL="0" lvl="0" indent="0" algn="just" eaLnBrk="1" hangingPunct="1">
              <a:lnSpc>
                <a:spcPct val="130000"/>
              </a:lnSpc>
              <a:buNone/>
            </a:pPr>
            <a:r>
              <a:rPr lang="en-AU" sz="3200" b="1" dirty="0">
                <a:solidFill>
                  <a:schemeClr val="tx1"/>
                </a:solidFill>
                <a:latin typeface="Times New Roman" charset="0"/>
                <a:ea typeface="Times New Roman" charset="0"/>
              </a:rPr>
              <a:t>This reduces the fraction of the drug that is swallowed rather than being absorbed through the oral mucosa. In addition, these tablets should be designed not to disintegrate but to slowly dissolve, typically over a 15- to 30-min period, to provide for effective absorption</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1640156" y="2276631"/>
            <a:ext cx="8911687" cy="1280890"/>
          </a:xfrm>
        </p:spPr>
        <p:txBody>
          <a:bodyPr vert="horz" wrap="square" anchor="ctr">
            <a:normAutofit fontScale="90000"/>
          </a:bodyPr>
          <a:lstStyle/>
          <a:p>
            <a:pPr lvl="0" algn="ctr" eaLnBrk="1" hangingPunct="1">
              <a:lnSpc>
                <a:spcPct val="100000"/>
              </a:lnSpc>
            </a:pPr>
            <a:r>
              <a:rPr sz="6000" b="1" dirty="0">
                <a:solidFill>
                  <a:srgbClr val="B71C1C"/>
                </a:solidFill>
                <a:latin typeface="Times New Roman" charset="0"/>
                <a:ea typeface="Times New Roman" charset="0"/>
              </a:rPr>
              <a:t>Compressed Tablets</a:t>
            </a:r>
            <a:br>
              <a:rPr sz="6000" b="1" dirty="0">
                <a:solidFill>
                  <a:srgbClr val="B71C1C"/>
                </a:solidFill>
                <a:latin typeface="Times New Roman" charset="0"/>
                <a:ea typeface="Times New Roman" charset="0"/>
              </a:rPr>
            </a:br>
            <a:r>
              <a:rPr sz="6000" b="1" dirty="0">
                <a:solidFill>
                  <a:srgbClr val="B71C1C"/>
                </a:solidFill>
                <a:latin typeface="Times New Roman" charset="0"/>
                <a:ea typeface="Times New Roman" charset="0"/>
              </a:rPr>
              <a:t> or </a:t>
            </a:r>
            <a:br>
              <a:rPr sz="6000" b="1" dirty="0">
                <a:solidFill>
                  <a:srgbClr val="B71C1C"/>
                </a:solidFill>
                <a:latin typeface="Times New Roman" charset="0"/>
                <a:ea typeface="Times New Roman" charset="0"/>
              </a:rPr>
            </a:br>
            <a:r>
              <a:rPr sz="6000" b="1" dirty="0">
                <a:solidFill>
                  <a:srgbClr val="B71C1C"/>
                </a:solidFill>
                <a:latin typeface="Times New Roman" charset="0"/>
                <a:ea typeface="Times New Roman" charset="0"/>
              </a:rPr>
              <a:t>Standard Compressed Tablets</a:t>
            </a:r>
          </a:p>
        </p:txBody>
      </p:sp>
      <p:sp>
        <p:nvSpPr>
          <p:cNvPr id="3076" name="Rectangle 3" descr="#wm#_a_04_210_110_b_1_1#clear#"/>
          <p:cNvSpPr>
            <a:spLocks noGrp="1"/>
          </p:cNvSpPr>
          <p:nvPr>
            <p:ph type="body"/>
          </p:nvPr>
        </p:nvSpPr>
        <p:spPr>
          <a:xfrm>
            <a:off x="1917382" y="7651115"/>
            <a:ext cx="8915400" cy="3886200"/>
          </a:xfrm>
        </p:spPr>
        <p:txBody>
          <a:bodyPr vert="horz" wrap="square" anchor="t"/>
          <a:lstStyle/>
          <a:p>
            <a:pPr lvl="0" eaLnBrk="1" hangingPunct="1"/>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2149059" y="1907445"/>
            <a:ext cx="8911687" cy="1280890"/>
          </a:xfrm>
        </p:spPr>
        <p:txBody>
          <a:bodyPr vert="horz" wrap="square" anchor="ctr">
            <a:normAutofit/>
          </a:bodyPr>
          <a:lstStyle/>
          <a:p>
            <a:pPr lvl="0" algn="ctr" eaLnBrk="1" hangingPunct="1">
              <a:lnSpc>
                <a:spcPct val="100000"/>
              </a:lnSpc>
            </a:pPr>
            <a:r>
              <a:rPr sz="6000" b="1" dirty="0">
                <a:solidFill>
                  <a:srgbClr val="B71C1C"/>
                </a:solidFill>
                <a:latin typeface="Times New Roman" charset="0"/>
                <a:ea typeface="Times New Roman" charset="0"/>
              </a:rPr>
              <a:t>Troches and Lozenges</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a:bodyPr>
          <a:lstStyle/>
          <a:p>
            <a:pPr marL="0" lvl="0" indent="0" algn="just" eaLnBrk="1" hangingPunct="1">
              <a:lnSpc>
                <a:spcPct val="140000"/>
              </a:lnSpc>
              <a:buNone/>
            </a:pPr>
            <a:r>
              <a:rPr lang="en-AU" sz="3200" b="1" dirty="0">
                <a:solidFill>
                  <a:schemeClr val="tx1"/>
                </a:solidFill>
                <a:latin typeface="Times New Roman" charset="0"/>
                <a:ea typeface="Times New Roman" charset="0"/>
              </a:rPr>
              <a:t>These are two other types of tablets used in the oral cavity, where they are intended to exert a local effect in the mouth or throat. These tablet forms are commonly used to treat sore throat or to control coughing in the common cold. They may contain local anaesthetics, various antiseptic and antibacterial agents, demulcents, astringents, and antitussives. Lozenges were originally termed pastilles, but are more commonly called cough drops.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lstStyle/>
          <a:p>
            <a:pPr marL="0" lvl="0" indent="0" algn="just" eaLnBrk="1" hangingPunct="1">
              <a:lnSpc>
                <a:spcPct val="130000"/>
              </a:lnSpc>
              <a:buNone/>
            </a:pPr>
            <a:r>
              <a:rPr lang="en-AU" sz="3200" b="1" dirty="0">
                <a:solidFill>
                  <a:schemeClr val="tx1"/>
                </a:solidFill>
                <a:latin typeface="Times New Roman" charset="0"/>
                <a:ea typeface="Times New Roman" charset="0"/>
                <a:sym typeface="+mn-ea"/>
              </a:rPr>
              <a:t>They are usually made with the drug incorporated in a </a:t>
            </a:r>
            <a:r>
              <a:rPr lang="en-AU" sz="3200" b="1" dirty="0" err="1">
                <a:solidFill>
                  <a:schemeClr val="tx1"/>
                </a:solidFill>
                <a:latin typeface="Times New Roman" charset="0"/>
                <a:ea typeface="Times New Roman" charset="0"/>
                <a:sym typeface="+mn-ea"/>
              </a:rPr>
              <a:t>flavored</a:t>
            </a:r>
            <a:r>
              <a:rPr lang="en-AU" sz="3200" b="1" dirty="0">
                <a:solidFill>
                  <a:schemeClr val="tx1"/>
                </a:solidFill>
                <a:latin typeface="Times New Roman" charset="0"/>
                <a:ea typeface="Times New Roman" charset="0"/>
                <a:sym typeface="+mn-ea"/>
              </a:rPr>
              <a:t> hard-candy sugar base. Lozenges may be made by compression but are usually formed by fusion or by a candy-</a:t>
            </a:r>
            <a:r>
              <a:rPr lang="en-AU" sz="3200" b="1" dirty="0" err="1">
                <a:solidFill>
                  <a:schemeClr val="tx1"/>
                </a:solidFill>
                <a:latin typeface="Times New Roman" charset="0"/>
                <a:ea typeface="Times New Roman" charset="0"/>
                <a:sym typeface="+mn-ea"/>
              </a:rPr>
              <a:t>molding</a:t>
            </a:r>
            <a:r>
              <a:rPr lang="en-AU" sz="3200" b="1" dirty="0">
                <a:solidFill>
                  <a:schemeClr val="tx1"/>
                </a:solidFill>
                <a:latin typeface="Times New Roman" charset="0"/>
                <a:ea typeface="Times New Roman" charset="0"/>
                <a:sym typeface="+mn-ea"/>
              </a:rPr>
              <a:t> process. </a:t>
            </a:r>
          </a:p>
          <a:p>
            <a:pPr marL="0" lvl="0" indent="0" algn="just" eaLnBrk="1" hangingPunct="1">
              <a:lnSpc>
                <a:spcPct val="130000"/>
              </a:lnSpc>
              <a:buNone/>
            </a:pPr>
            <a:r>
              <a:rPr lang="en-AU" sz="3200" b="1" dirty="0">
                <a:solidFill>
                  <a:schemeClr val="tx1"/>
                </a:solidFill>
                <a:latin typeface="Times New Roman" charset="0"/>
                <a:ea typeface="Times New Roman" charset="0"/>
                <a:sym typeface="+mn-ea"/>
              </a:rPr>
              <a:t>Troches, on the other hand, are manufactured by compression as are other tablets. These two classes of tablets are designed not to disintegrate in the mouth but to dissolve or slowly erode over a period of perhaps 30 min or less.</a:t>
            </a:r>
            <a:endParaRPr lang="en-AU" sz="3200" b="1" dirty="0">
              <a:solidFill>
                <a:schemeClr val="tx1"/>
              </a:solidFill>
              <a:latin typeface="Times New Roman" charset="0"/>
              <a:ea typeface="Times New Roman" charset="0"/>
            </a:endParaRPr>
          </a:p>
          <a:p>
            <a:pPr marL="0" lvl="0" indent="0" eaLnBrk="1" hangingPunct="1">
              <a:lnSpc>
                <a:spcPct val="110000"/>
              </a:lnSpc>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1869659" y="1869345"/>
            <a:ext cx="8911687" cy="1280890"/>
          </a:xfrm>
        </p:spPr>
        <p:txBody>
          <a:bodyPr vert="horz" wrap="square" anchor="ctr">
            <a:normAutofit/>
          </a:bodyPr>
          <a:lstStyle/>
          <a:p>
            <a:pPr lvl="0" algn="ctr" eaLnBrk="1" hangingPunct="1">
              <a:lnSpc>
                <a:spcPct val="100000"/>
              </a:lnSpc>
            </a:pPr>
            <a:r>
              <a:rPr sz="6000" b="1" dirty="0">
                <a:solidFill>
                  <a:srgbClr val="B71C1C"/>
                </a:solidFill>
                <a:latin typeface="Times New Roman" charset="0"/>
                <a:ea typeface="Times New Roman" charset="0"/>
              </a:rPr>
              <a:t>Dental Cones</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640205" y="497205"/>
            <a:ext cx="9571990" cy="6229985"/>
          </a:xfrm>
        </p:spPr>
        <p:txBody>
          <a:bodyPr vert="horz" wrap="square" anchor="t">
            <a:normAutofit/>
          </a:bodyPr>
          <a:lstStyle/>
          <a:p>
            <a:pPr marL="0" lvl="0" indent="0" algn="just" eaLnBrk="1" hangingPunct="1">
              <a:lnSpc>
                <a:spcPct val="150000"/>
              </a:lnSpc>
              <a:buNone/>
            </a:pPr>
            <a:r>
              <a:rPr lang="en-AU" sz="3200" b="1" dirty="0">
                <a:solidFill>
                  <a:schemeClr val="tx1"/>
                </a:solidFill>
                <a:latin typeface="Times New Roman" charset="0"/>
                <a:ea typeface="Times New Roman" charset="0"/>
              </a:rPr>
              <a:t>Dental cones are a relatively minor tablet form that are designed to be placed in the empty socket remaining following a tooth extraction. Their usual purpose is to prevent the multiplication of bacteria in the socket following such extraction by employing a slow-releasing </a:t>
            </a:r>
            <a:r>
              <a:rPr lang="en-AU" sz="3200" b="1" dirty="0" err="1">
                <a:solidFill>
                  <a:schemeClr val="tx1"/>
                </a:solidFill>
                <a:latin typeface="Times New Roman" charset="0"/>
                <a:ea typeface="Times New Roman" charset="0"/>
              </a:rPr>
              <a:t>favorable</a:t>
            </a:r>
            <a:r>
              <a:rPr lang="en-AU" sz="3200" b="1" dirty="0">
                <a:solidFill>
                  <a:schemeClr val="tx1"/>
                </a:solidFill>
                <a:latin typeface="Times New Roman" charset="0"/>
                <a:ea typeface="Times New Roman" charset="0"/>
              </a:rPr>
              <a:t> to the action of a given antiseptic agent. The buffer pH, however, should not be greatly removed from physiologic pH.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729105" y="84010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sym typeface="+mn-ea"/>
              </a:rPr>
              <a:t>The vehicle of these tablets is typically a slowly soluble material similar to agents described for the preparation of buccal and sublingual tablets. The tablets should be designed to be compatible with some type of plastic tube inserter, which is usually employed to place the tablet in the upper region of the vaginal tract.</a:t>
            </a:r>
            <a:endParaRPr lang="en-AU" sz="3200" b="1" dirty="0">
              <a:solidFill>
                <a:schemeClr val="tx1"/>
              </a:solidFill>
              <a:latin typeface="Times New Roman" charset="0"/>
              <a:ea typeface="Times New Roman" charset="0"/>
            </a:endParaRPr>
          </a:p>
          <a:p>
            <a:pPr marL="0" lvl="0" indent="0" eaLnBrk="1" hangingPunct="1">
              <a:lnSpc>
                <a:spcPct val="110000"/>
              </a:lnSpc>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2326640" y="1968500"/>
            <a:ext cx="8911590" cy="3577590"/>
          </a:xfrm>
        </p:spPr>
        <p:txBody>
          <a:bodyPr vert="horz" wrap="square" anchor="ctr">
            <a:normAutofit/>
          </a:bodyPr>
          <a:lstStyle/>
          <a:p>
            <a:pPr lvl="0" algn="ctr" eaLnBrk="1" hangingPunct="1">
              <a:lnSpc>
                <a:spcPct val="100000"/>
              </a:lnSpc>
            </a:pPr>
            <a:r>
              <a:rPr sz="6000" b="1">
                <a:solidFill>
                  <a:srgbClr val="B71C1C"/>
                </a:solidFill>
                <a:latin typeface="Times New Roman" charset="0"/>
                <a:ea typeface="Times New Roman" charset="0"/>
              </a:rPr>
              <a:t>Tablets Used to Prepare Solutions</a:t>
            </a:r>
            <a:br>
              <a:rPr sz="6000" b="1">
                <a:solidFill>
                  <a:srgbClr val="B71C1C"/>
                </a:solidFill>
                <a:latin typeface="Times New Roman" charset="0"/>
                <a:ea typeface="Times New Roman" charset="0"/>
              </a:rPr>
            </a:br>
            <a:endParaRPr sz="6000" b="1">
              <a:solidFill>
                <a:srgbClr val="B71C1C"/>
              </a:solidFill>
              <a:latin typeface="Times New Roman" charset="0"/>
              <a:ea typeface="Times New Roman" charset="0"/>
            </a:endParaRPr>
          </a:p>
          <a:p>
            <a:pPr lvl="0" algn="ctr" eaLnBrk="1" hangingPunct="1">
              <a:lnSpc>
                <a:spcPct val="100000"/>
              </a:lnSpc>
            </a:pPr>
            <a:endParaRPr sz="6000" b="1">
              <a:solidFill>
                <a:srgbClr val="B71C1C"/>
              </a:solidFill>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2326640" y="1968500"/>
            <a:ext cx="8911590" cy="3577590"/>
          </a:xfrm>
        </p:spPr>
        <p:txBody>
          <a:bodyPr vert="horz" wrap="square" anchor="ctr">
            <a:normAutofit/>
          </a:bodyPr>
          <a:lstStyle/>
          <a:p>
            <a:pPr lvl="0" algn="ctr" eaLnBrk="1" hangingPunct="1">
              <a:lnSpc>
                <a:spcPct val="100000"/>
              </a:lnSpc>
            </a:pPr>
            <a:r>
              <a:rPr lang="en-AU" sz="6000" b="1">
                <a:solidFill>
                  <a:srgbClr val="B71C1C"/>
                </a:solidFill>
                <a:latin typeface="Times New Roman" charset="0"/>
                <a:ea typeface="Times New Roman" charset="0"/>
              </a:rPr>
              <a:t>E</a:t>
            </a:r>
            <a:r>
              <a:rPr sz="6000" b="1">
                <a:solidFill>
                  <a:srgbClr val="B71C1C"/>
                </a:solidFill>
                <a:latin typeface="Times New Roman" charset="0"/>
                <a:ea typeface="Times New Roman" charset="0"/>
              </a:rPr>
              <a:t>ffervescent Tablets</a:t>
            </a:r>
          </a:p>
          <a:p>
            <a:pPr lvl="0" algn="ctr" eaLnBrk="1" hangingPunct="1">
              <a:lnSpc>
                <a:spcPct val="100000"/>
              </a:lnSpc>
            </a:pPr>
            <a:endParaRPr sz="6000" b="1">
              <a:solidFill>
                <a:srgbClr val="B71C1C"/>
              </a:solidFill>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678305" y="738505"/>
            <a:ext cx="9571990" cy="6229985"/>
          </a:xfrm>
        </p:spPr>
        <p:txBody>
          <a:bodyPr vert="horz" wrap="square" anchor="t">
            <a:normAutofit/>
          </a:bodyPr>
          <a:lstStyle/>
          <a:p>
            <a:pPr marL="0" lvl="0" indent="0" algn="just" eaLnBrk="1" hangingPunct="1">
              <a:lnSpc>
                <a:spcPct val="160000"/>
              </a:lnSpc>
              <a:buNone/>
            </a:pPr>
            <a:r>
              <a:rPr lang="en-AU" sz="3200" b="1" dirty="0">
                <a:solidFill>
                  <a:schemeClr val="tx1"/>
                </a:solidFill>
                <a:latin typeface="Times New Roman" charset="0"/>
                <a:ea typeface="Times New Roman" charset="0"/>
                <a:sym typeface="+mn-ea"/>
              </a:rPr>
              <a:t>Effervescent tablets are designed to produce a solution rapidly with the simultaneous release of carbon dioxide. The tablets are typically prepared by compressing the active ingredients with mixtures of organic acids such as citric acid or tartaric acid and sodium bicarbonate.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lstStyle/>
          <a:p>
            <a:pPr marL="0" lvl="0" indent="0" eaLnBrk="1" hangingPunct="1">
              <a:lnSpc>
                <a:spcPct val="160000"/>
              </a:lnSpc>
              <a:buNone/>
            </a:pPr>
            <a:endParaRPr lang="en-AU" sz="3200" b="1" dirty="0">
              <a:latin typeface="Times New Roman" charset="0"/>
              <a:ea typeface="Times New Roman" charset="0"/>
            </a:endParaRPr>
          </a:p>
          <a:p>
            <a:pPr marL="0" lvl="0" indent="0" algn="just" eaLnBrk="1" hangingPunct="1">
              <a:lnSpc>
                <a:spcPct val="160000"/>
              </a:lnSpc>
              <a:buNone/>
            </a:pPr>
            <a:r>
              <a:rPr lang="en-AU" sz="3200" b="1" dirty="0">
                <a:solidFill>
                  <a:schemeClr val="tx1"/>
                </a:solidFill>
                <a:latin typeface="Times New Roman" charset="0"/>
                <a:ea typeface="Times New Roman" charset="0"/>
              </a:rPr>
              <a:t>When such a tablet is dropped into a glass of water, a chemical reaction is initiated between the acid and the sodium bicarbonate to form the sodium salt of the acid, and to produce carbon dioxide and water. The reaction is quite rapid and is usually completed within one minute or less.</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350335" y="542393"/>
            <a:ext cx="10122195" cy="6229985"/>
          </a:xfrm>
        </p:spPr>
        <p:txBody>
          <a:bodyPr vert="horz" wrap="square" anchor="t">
            <a:noAutofit/>
          </a:bodyPr>
          <a:lstStyle/>
          <a:p>
            <a:pPr marL="0" lvl="0" indent="0" algn="just" eaLnBrk="1" hangingPunct="1">
              <a:lnSpc>
                <a:spcPct val="150000"/>
              </a:lnSpc>
              <a:buNone/>
            </a:pPr>
            <a:r>
              <a:rPr lang="en-AU" sz="3200" b="1" dirty="0">
                <a:solidFill>
                  <a:schemeClr val="tx1"/>
                </a:solidFill>
                <a:latin typeface="Times New Roman" charset="0"/>
                <a:ea typeface="Times New Roman" charset="0"/>
                <a:sym typeface="+mn-ea"/>
              </a:rPr>
              <a:t>This category refers to standard uncoated tablets made by compression and employing any of the three basic methods of manufacture: </a:t>
            </a:r>
            <a:r>
              <a:rPr lang="en-AU" sz="3200" b="1" dirty="0">
                <a:solidFill>
                  <a:srgbClr val="C00000"/>
                </a:solidFill>
                <a:latin typeface="Times New Roman" charset="0"/>
                <a:ea typeface="Times New Roman" charset="0"/>
                <a:sym typeface="+mn-ea"/>
              </a:rPr>
              <a:t>wet granulation, double compaction, or direct compression</a:t>
            </a:r>
            <a:r>
              <a:rPr lang="en-AU" sz="3200" b="1" dirty="0">
                <a:solidFill>
                  <a:schemeClr val="tx1"/>
                </a:solidFill>
                <a:latin typeface="Times New Roman" charset="0"/>
                <a:ea typeface="Times New Roman" charset="0"/>
                <a:sym typeface="+mn-ea"/>
              </a:rPr>
              <a:t>. </a:t>
            </a:r>
          </a:p>
          <a:p>
            <a:pPr marL="0" lvl="0" indent="0" algn="just" eaLnBrk="1" hangingPunct="1">
              <a:lnSpc>
                <a:spcPct val="150000"/>
              </a:lnSpc>
              <a:buNone/>
            </a:pPr>
            <a:r>
              <a:rPr lang="en-AU" sz="3200" b="1" dirty="0">
                <a:solidFill>
                  <a:schemeClr val="tx1"/>
                </a:solidFill>
                <a:latin typeface="Times New Roman" charset="0"/>
                <a:ea typeface="Times New Roman" charset="0"/>
                <a:sym typeface="+mn-ea"/>
              </a:rPr>
              <a:t>Tablets in this category are usually intended to provide rapid disintegration and drug release. Most tablets containing drugs intended to exert a local effect in the gastrointestinal tract are of this type.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791970" y="-38735"/>
            <a:ext cx="9571990" cy="6229985"/>
          </a:xfrm>
        </p:spPr>
        <p:txBody>
          <a:bodyPr vert="horz" wrap="square" anchor="t">
            <a:normAutofit lnSpcReduction="10000"/>
          </a:bodyPr>
          <a:lstStyle/>
          <a:p>
            <a:pPr marL="0" lvl="0" indent="0" eaLnBrk="1" hangingPunct="1">
              <a:lnSpc>
                <a:spcPct val="160000"/>
              </a:lnSpc>
              <a:buNone/>
            </a:pPr>
            <a:endParaRPr lang="en-AU" sz="3200" b="1" dirty="0">
              <a:latin typeface="Times New Roman" charset="0"/>
              <a:ea typeface="Times New Roman" charset="0"/>
            </a:endParaRPr>
          </a:p>
          <a:p>
            <a:pPr marL="0" lvl="0" indent="0" algn="just" eaLnBrk="1" hangingPunct="1">
              <a:lnSpc>
                <a:spcPct val="160000"/>
              </a:lnSpc>
              <a:buNone/>
            </a:pPr>
            <a:r>
              <a:rPr lang="en-AU" sz="3200" b="1" dirty="0">
                <a:solidFill>
                  <a:schemeClr val="tx1"/>
                </a:solidFill>
                <a:latin typeface="Times New Roman" charset="0"/>
                <a:ea typeface="Times New Roman" charset="0"/>
              </a:rPr>
              <a:t>In addition to having the capability of producing clear solutions, such tablets also produce a pleasantly </a:t>
            </a:r>
            <a:r>
              <a:rPr lang="en-AU" sz="3200" b="1" dirty="0" err="1">
                <a:solidFill>
                  <a:schemeClr val="tx1"/>
                </a:solidFill>
                <a:latin typeface="Times New Roman" charset="0"/>
                <a:ea typeface="Times New Roman" charset="0"/>
              </a:rPr>
              <a:t>flavored</a:t>
            </a:r>
            <a:r>
              <a:rPr lang="en-AU" sz="3200" b="1" dirty="0">
                <a:solidFill>
                  <a:schemeClr val="tx1"/>
                </a:solidFill>
                <a:latin typeface="Times New Roman" charset="0"/>
                <a:ea typeface="Times New Roman" charset="0"/>
              </a:rPr>
              <a:t> carbonated drink, which assists in masking the taste of certain drugs. For many years, various saline cathartics were prepared as effervescent mixtures and powders. The most widely produced effervescent tablet today is one that contains aspirin.</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lstStyle/>
          <a:p>
            <a:pPr marL="0" lvl="0" indent="0" eaLnBrk="1" hangingPunct="1">
              <a:lnSpc>
                <a:spcPct val="140000"/>
              </a:lnSpc>
              <a:buNone/>
            </a:pPr>
            <a:endParaRPr lang="en-AU" sz="3200" b="1" dirty="0">
              <a:latin typeface="Times New Roman" charset="0"/>
              <a:ea typeface="Times New Roman" charset="0"/>
            </a:endParaRPr>
          </a:p>
          <a:p>
            <a:pPr marL="0" lvl="0" indent="0" algn="just" eaLnBrk="1" hangingPunct="1">
              <a:lnSpc>
                <a:spcPct val="140000"/>
              </a:lnSpc>
              <a:buNone/>
            </a:pPr>
            <a:r>
              <a:rPr lang="en-AU" sz="3200" b="1" dirty="0">
                <a:solidFill>
                  <a:schemeClr val="tx1"/>
                </a:solidFill>
                <a:latin typeface="Times New Roman" charset="0"/>
                <a:ea typeface="Times New Roman" charset="0"/>
              </a:rPr>
              <a:t>If a clear solution is to be produced, the drug that is incorporated in the tablet must be soluble at a neutral or slightly alkaline pH, and any lubricant or other additive employed to facilitate tablet compression must be water-soluble.</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lstStyle/>
          <a:p>
            <a:pPr marL="0" lvl="0" indent="0" algn="just" eaLnBrk="1" hangingPunct="1">
              <a:lnSpc>
                <a:spcPct val="160000"/>
              </a:lnSpc>
              <a:buNone/>
            </a:pPr>
            <a:r>
              <a:rPr lang="en-AU" sz="3200" b="1" dirty="0">
                <a:solidFill>
                  <a:schemeClr val="tx1"/>
                </a:solidFill>
                <a:latin typeface="Times New Roman" charset="0"/>
                <a:ea typeface="Times New Roman" charset="0"/>
              </a:rPr>
              <a:t>The </a:t>
            </a:r>
            <a:r>
              <a:rPr lang="en-AU" sz="3200" b="1" dirty="0">
                <a:solidFill>
                  <a:srgbClr val="C00000"/>
                </a:solidFill>
                <a:latin typeface="Times New Roman" charset="0"/>
                <a:ea typeface="Times New Roman" charset="0"/>
              </a:rPr>
              <a:t>advantage of the effervescent tablet </a:t>
            </a:r>
            <a:r>
              <a:rPr lang="en-AU" sz="3200" b="1" dirty="0">
                <a:solidFill>
                  <a:schemeClr val="tx1"/>
                </a:solidFill>
                <a:latin typeface="Times New Roman" charset="0"/>
                <a:ea typeface="Times New Roman" charset="0"/>
              </a:rPr>
              <a:t>as a dosage form is that it provides a means of extemporaneously preparing a solution containing an accurate drug dose. As in the case of aspirin, this dosage form may provide other advantages as well. The solution produced by the most widely marketed effervescent aspirin tablet has a pH of about 8.</a:t>
            </a:r>
          </a:p>
          <a:p>
            <a:pPr marL="0" lvl="0" indent="0" eaLnBrk="1" hangingPunct="1">
              <a:lnSpc>
                <a:spcPct val="110000"/>
              </a:lnSpc>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a:bodyPr>
          <a:lstStyle/>
          <a:p>
            <a:pPr marL="0" lvl="0" indent="0" algn="just" eaLnBrk="1" hangingPunct="1">
              <a:lnSpc>
                <a:spcPct val="140000"/>
              </a:lnSpc>
              <a:buNone/>
            </a:pPr>
            <a:r>
              <a:rPr lang="en-AU" sz="3200" b="1" dirty="0">
                <a:solidFill>
                  <a:schemeClr val="tx1"/>
                </a:solidFill>
                <a:latin typeface="Times New Roman" charset="0"/>
                <a:ea typeface="Times New Roman" charset="0"/>
              </a:rPr>
              <a:t>If the volume of the solution and the pH of the solution are adequate to raise the gastric contents to neutral or near neutral pH, the aspirin remains in solution and is rapidly available upon emptying from the stomach. Some literature has been published to indicate that this form of aspirin is less irritating to the stomach mucosa. In addition, neutralization of gastric contents may be rapidly obtained from solutions of this type of tablet.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fontScale="90000"/>
          </a:bodyPr>
          <a:lstStyle/>
          <a:p>
            <a:pPr marL="0" lvl="0" indent="0" algn="just" eaLnBrk="1" hangingPunct="1">
              <a:lnSpc>
                <a:spcPct val="140000"/>
              </a:lnSpc>
              <a:buNone/>
            </a:pPr>
            <a:r>
              <a:rPr lang="en-AU" sz="3200" b="1" dirty="0">
                <a:solidFill>
                  <a:schemeClr val="tx1"/>
                </a:solidFill>
                <a:latin typeface="Times New Roman" charset="0"/>
                <a:ea typeface="Times New Roman" charset="0"/>
              </a:rPr>
              <a:t>The product does, however, represent a "systemic" antacid effect, with an appreciable dose of sodium or potassium, and thus does not represent a recommended method of producing routine gastric neutralization.</a:t>
            </a:r>
          </a:p>
          <a:p>
            <a:pPr marL="0" lvl="0" indent="0" algn="just" eaLnBrk="1" hangingPunct="1">
              <a:lnSpc>
                <a:spcPct val="150000"/>
              </a:lnSpc>
              <a:buNone/>
            </a:pPr>
            <a:r>
              <a:rPr lang="en-AU" sz="3200" b="1" dirty="0">
                <a:solidFill>
                  <a:srgbClr val="C00000"/>
                </a:solidFill>
                <a:latin typeface="Times New Roman" charset="0"/>
                <a:ea typeface="Times New Roman" charset="0"/>
              </a:rPr>
              <a:t>The disadvantage of the effervescent tablet</a:t>
            </a:r>
            <a:r>
              <a:rPr lang="en-AU" sz="3200" b="1" dirty="0">
                <a:solidFill>
                  <a:schemeClr val="tx1"/>
                </a:solidFill>
                <a:latin typeface="Times New Roman" charset="0"/>
                <a:ea typeface="Times New Roman" charset="0"/>
              </a:rPr>
              <a:t>, and one reason for its somewhat limited utilization, is related to the difficulty of producing a chemically stable product. Even the moisture in the air during product preparation may be adequate to initiate effervescent reactivity.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lstStyle/>
          <a:p>
            <a:pPr marL="0" lvl="0" indent="0" algn="just" eaLnBrk="1" hangingPunct="1">
              <a:lnSpc>
                <a:spcPct val="140000"/>
              </a:lnSpc>
              <a:buNone/>
            </a:pPr>
            <a:r>
              <a:rPr lang="en-AU" sz="3200" b="1" dirty="0">
                <a:solidFill>
                  <a:schemeClr val="tx1"/>
                </a:solidFill>
                <a:latin typeface="Times New Roman" charset="0"/>
                <a:ea typeface="Times New Roman" charset="0"/>
              </a:rPr>
              <a:t>During the course of the reaction, water is liberated from the bicarbonate, which autocatalyzes the reaction. Providing adequate protection of effervescent tablets in the hands of the consumer is another problem. The moisture to which tablets are exposed after opening the container can also result in a rapid loss of product quality in the hands of the consumer. </a:t>
            </a:r>
          </a:p>
          <a:p>
            <a:pPr marL="0" lvl="0" indent="0" eaLnBrk="1" hangingPunct="1">
              <a:lnSpc>
                <a:spcPct val="140000"/>
              </a:lnSpc>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867900" cy="6229985"/>
          </a:xfrm>
        </p:spPr>
        <p:txBody>
          <a:bodyPr vert="horz" wrap="square" anchor="t">
            <a:normAutofit fontScale="90000" lnSpcReduction="10000"/>
          </a:bodyPr>
          <a:lstStyle/>
          <a:p>
            <a:pPr marL="0" lvl="0" indent="0" algn="just" eaLnBrk="1" hangingPunct="1">
              <a:lnSpc>
                <a:spcPct val="160000"/>
              </a:lnSpc>
              <a:buNone/>
            </a:pPr>
            <a:r>
              <a:rPr lang="en-AU" sz="3200" b="1" dirty="0">
                <a:solidFill>
                  <a:schemeClr val="tx1"/>
                </a:solidFill>
                <a:latin typeface="Times New Roman" charset="0"/>
                <a:ea typeface="Times New Roman" charset="0"/>
              </a:rPr>
              <a:t>It is for this reason that effervescent tablets are specially packaged in hermetic-type foil pouches or are stack-packed in cylindric tubes with minimal air space.</a:t>
            </a:r>
          </a:p>
          <a:p>
            <a:pPr marL="0" lvl="0" indent="0" algn="just" eaLnBrk="1" hangingPunct="1">
              <a:lnSpc>
                <a:spcPct val="160000"/>
              </a:lnSpc>
              <a:buNone/>
            </a:pPr>
            <a:r>
              <a:rPr lang="en-AU" sz="3200" b="1" dirty="0">
                <a:solidFill>
                  <a:schemeClr val="tx1"/>
                </a:solidFill>
                <a:latin typeface="Times New Roman" charset="0"/>
                <a:ea typeface="Times New Roman" charset="0"/>
              </a:rPr>
              <a:t>Another reason for such packing is the fact that the tablets are usually compressed to be soft enough to produce an effervescent reaction that is adequately rapid. A number of investigators have looked at alternative effervescent components in recent years in an attempt to produce a more chemically stable system.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lnSpcReduction="10000"/>
          </a:bodyPr>
          <a:lstStyle/>
          <a:p>
            <a:pPr marL="0" lvl="0" indent="0" algn="just" eaLnBrk="1" hangingPunct="1">
              <a:lnSpc>
                <a:spcPct val="140000"/>
              </a:lnSpc>
              <a:buNone/>
            </a:pPr>
            <a:r>
              <a:rPr lang="en-AU" sz="3200" b="1" dirty="0">
                <a:solidFill>
                  <a:schemeClr val="tx1"/>
                </a:solidFill>
                <a:latin typeface="Times New Roman" charset="0"/>
                <a:ea typeface="Times New Roman" charset="0"/>
              </a:rPr>
              <a:t>Such studies have included investigation of malic acid, fumaric acid, and various acid anhydrides, in combination with newer carbonate sources such as sodium glycine carbonate and various sesquicarbonates. If, in the future, more chemically stable effervescent mixtures are identified that continue to provide rapid reactivity in water, the effervescent tablet system may expand as a method of producing extemporaneous drug-containing  solutions</a:t>
            </a:r>
          </a:p>
          <a:p>
            <a:pPr marL="0" lvl="0" indent="0" eaLnBrk="1" hangingPunct="1">
              <a:lnSpc>
                <a:spcPct val="140000"/>
              </a:lnSpc>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1907540" y="1333500"/>
            <a:ext cx="8911590" cy="3577590"/>
          </a:xfrm>
        </p:spPr>
        <p:txBody>
          <a:bodyPr vert="horz" wrap="square" anchor="ctr">
            <a:normAutofit/>
          </a:bodyPr>
          <a:lstStyle/>
          <a:p>
            <a:pPr lvl="0" algn="ctr" eaLnBrk="1" hangingPunct="1">
              <a:lnSpc>
                <a:spcPct val="100000"/>
              </a:lnSpc>
            </a:pPr>
            <a:r>
              <a:rPr sz="6000" b="1" dirty="0">
                <a:solidFill>
                  <a:srgbClr val="B71C1C"/>
                </a:solidFill>
                <a:latin typeface="Times New Roman" charset="0"/>
                <a:ea typeface="Times New Roman" charset="0"/>
              </a:rPr>
              <a:t> Dispensing Tablets (DT)</a:t>
            </a:r>
          </a:p>
          <a:p>
            <a:pPr lvl="0" algn="ctr" eaLnBrk="1" hangingPunct="1">
              <a:lnSpc>
                <a:spcPct val="100000"/>
              </a:lnSpc>
            </a:pPr>
            <a:endParaRPr sz="6000" b="1" dirty="0">
              <a:solidFill>
                <a:srgbClr val="B71C1C"/>
              </a:solidFill>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487805" y="814705"/>
            <a:ext cx="9571990" cy="6229985"/>
          </a:xfrm>
        </p:spPr>
        <p:txBody>
          <a:bodyPr vert="horz" wrap="square" anchor="t">
            <a:normAutofit/>
          </a:bodyPr>
          <a:lstStyle/>
          <a:p>
            <a:pPr marL="0" lvl="0" indent="0" algn="just" eaLnBrk="1" hangingPunct="1">
              <a:lnSpc>
                <a:spcPct val="140000"/>
              </a:lnSpc>
              <a:buNone/>
            </a:pPr>
            <a:r>
              <a:rPr lang="en-AU" sz="3200" b="1" dirty="0">
                <a:solidFill>
                  <a:schemeClr val="tx1"/>
                </a:solidFill>
                <a:latin typeface="Times New Roman" charset="0"/>
                <a:ea typeface="Times New Roman" charset="0"/>
              </a:rPr>
              <a:t>Dispensing tablets are intended to be added to a given volume of water by the pharmacist or the consumer, to produce a solution of a given drug concentration. Materials that have been commonly incorporated in dispensing tablets include mild silver proteinate, bichloride of mercury, merbromin, and quaternary ammonium compounds.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10008870" cy="6229985"/>
          </a:xfrm>
        </p:spPr>
        <p:txBody>
          <a:bodyPr vert="horz" wrap="square" anchor="t">
            <a:normAutofit/>
          </a:bodyPr>
          <a:lstStyle/>
          <a:p>
            <a:pPr marL="0" lvl="0" indent="0" algn="just" eaLnBrk="1" hangingPunct="1">
              <a:lnSpc>
                <a:spcPct val="140000"/>
              </a:lnSpc>
              <a:buNone/>
            </a:pPr>
            <a:r>
              <a:rPr lang="en-AU" sz="3200" b="1" dirty="0">
                <a:solidFill>
                  <a:schemeClr val="tx1"/>
                </a:solidFill>
                <a:latin typeface="Times New Roman" charset="0"/>
                <a:ea typeface="Times New Roman" charset="0"/>
                <a:sym typeface="+mn-ea"/>
              </a:rPr>
              <a:t>These drugs are typically water-insoluble and include such therapeutic categories as the antacids and adsorbents.</a:t>
            </a:r>
          </a:p>
          <a:p>
            <a:pPr marL="0" lvl="0" indent="0" algn="just" eaLnBrk="1" hangingPunct="1">
              <a:lnSpc>
                <a:spcPct val="140000"/>
              </a:lnSpc>
              <a:buNone/>
            </a:pPr>
            <a:r>
              <a:rPr lang="en-AU" sz="3200" b="1" dirty="0">
                <a:solidFill>
                  <a:schemeClr val="tx1"/>
                </a:solidFill>
                <a:latin typeface="Times New Roman" charset="0"/>
                <a:ea typeface="Times New Roman" charset="0"/>
                <a:sym typeface="+mn-ea"/>
              </a:rPr>
              <a:t>Other drugs in this group are intended to produce a systemic effect. These drugs have some aqueous solubility, dissolve from the tablet and disintegrated tablet fragments in </a:t>
            </a:r>
            <a:r>
              <a:rPr lang="en-AU" sz="3200" b="1" dirty="0" err="1">
                <a:solidFill>
                  <a:schemeClr val="tx1"/>
                </a:solidFill>
                <a:latin typeface="Times New Roman" charset="0"/>
                <a:ea typeface="Times New Roman" charset="0"/>
                <a:sym typeface="+mn-ea"/>
              </a:rPr>
              <a:t>Gl</a:t>
            </a:r>
            <a:r>
              <a:rPr lang="en-AU" sz="3200" b="1" dirty="0">
                <a:solidFill>
                  <a:schemeClr val="tx1"/>
                </a:solidFill>
                <a:latin typeface="Times New Roman" charset="0"/>
                <a:ea typeface="Times New Roman" charset="0"/>
                <a:sym typeface="+mn-ea"/>
              </a:rPr>
              <a:t> contents, and are then absorbed and distributed in the body. </a:t>
            </a:r>
            <a:endParaRPr lang="en-AU" sz="3200" b="1" dirty="0">
              <a:solidFill>
                <a:schemeClr val="tx1"/>
              </a:solidFill>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fontScale="92500"/>
          </a:bodyPr>
          <a:lstStyle/>
          <a:p>
            <a:pPr marL="0" lvl="0" indent="0" algn="just" eaLnBrk="1" hangingPunct="1">
              <a:lnSpc>
                <a:spcPct val="140000"/>
              </a:lnSpc>
              <a:buNone/>
            </a:pPr>
            <a:r>
              <a:rPr lang="en-AU" sz="3200" b="1" dirty="0">
                <a:solidFill>
                  <a:schemeClr val="tx1"/>
                </a:solidFill>
                <a:latin typeface="Times New Roman" charset="0"/>
                <a:ea typeface="Times New Roman" charset="0"/>
                <a:sym typeface="+mn-ea"/>
              </a:rPr>
              <a:t>The dispensing tablet must typically comprise totally soluble components, and the excipient ingredients of the tablet must not produce deleterious effects in the intended application of the solution or undesirable physical or chemical interactions with the active agent.</a:t>
            </a:r>
            <a:endParaRPr lang="en-AU" sz="3200" b="1" dirty="0">
              <a:solidFill>
                <a:schemeClr val="tx1"/>
              </a:solidFill>
              <a:latin typeface="Times New Roman" charset="0"/>
              <a:ea typeface="Times New Roman" charset="0"/>
            </a:endParaRPr>
          </a:p>
          <a:p>
            <a:pPr marL="0" lvl="0" indent="0" algn="just" eaLnBrk="1" hangingPunct="1">
              <a:lnSpc>
                <a:spcPct val="140000"/>
              </a:lnSpc>
              <a:buNone/>
            </a:pPr>
            <a:r>
              <a:rPr lang="en-AU" sz="3200" b="1" dirty="0">
                <a:solidFill>
                  <a:schemeClr val="tx1"/>
                </a:solidFill>
                <a:latin typeface="Times New Roman" charset="0"/>
                <a:ea typeface="Times New Roman" charset="0"/>
              </a:rPr>
              <a:t>In some cases, as in applications where the solution is to be used in contact with mucous membranes or on wounds, the tablet may also contain components to provide buffering or isotonicity.</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lstStyle/>
          <a:p>
            <a:pPr marL="0" lvl="0" indent="0" algn="just" eaLnBrk="1" hangingPunct="1">
              <a:lnSpc>
                <a:spcPct val="160000"/>
              </a:lnSpc>
              <a:buNone/>
            </a:pPr>
            <a:r>
              <a:rPr lang="en-AU" sz="3200" b="1" dirty="0">
                <a:solidFill>
                  <a:schemeClr val="tx1"/>
                </a:solidFill>
                <a:latin typeface="Times New Roman" charset="0"/>
                <a:ea typeface="Times New Roman" charset="0"/>
              </a:rPr>
              <a:t>Dispensing tablets are less commonly used than formerly, since they cannot be employed on a routine basis with water of known quality to produce sterile solutions. Another difficulty with dispensing tablets is that some of the components previously used in this dosage form are highly toxic and are extremely hazardous, and even lethal, if mistakenly swallowed.</a:t>
            </a:r>
          </a:p>
          <a:p>
            <a:pPr marL="0" lvl="0" indent="0" eaLnBrk="1" hangingPunct="1">
              <a:lnSpc>
                <a:spcPct val="140000"/>
              </a:lnSpc>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894205" y="776605"/>
            <a:ext cx="9571990" cy="6229985"/>
          </a:xfrm>
        </p:spPr>
        <p:txBody>
          <a:bodyPr vert="horz" wrap="square" anchor="t"/>
          <a:lstStyle/>
          <a:p>
            <a:pPr marL="0" lvl="0" indent="0" algn="just" eaLnBrk="1" hangingPunct="1">
              <a:lnSpc>
                <a:spcPct val="160000"/>
              </a:lnSpc>
              <a:buNone/>
            </a:pPr>
            <a:r>
              <a:rPr lang="en-AU" sz="3200" b="1" dirty="0">
                <a:solidFill>
                  <a:schemeClr val="tx1"/>
                </a:solidFill>
                <a:latin typeface="Times New Roman" charset="0"/>
                <a:ea typeface="Times New Roman" charset="0"/>
              </a:rPr>
              <a:t>Great care must be taken in the packaging and </a:t>
            </a:r>
            <a:r>
              <a:rPr lang="en-AU" sz="3200" b="1" dirty="0" err="1">
                <a:solidFill>
                  <a:schemeClr val="tx1"/>
                </a:solidFill>
                <a:latin typeface="Times New Roman" charset="0"/>
                <a:ea typeface="Times New Roman" charset="0"/>
              </a:rPr>
              <a:t>labeling</a:t>
            </a:r>
            <a:r>
              <a:rPr lang="en-AU" sz="3200" b="1" dirty="0">
                <a:solidFill>
                  <a:schemeClr val="tx1"/>
                </a:solidFill>
                <a:latin typeface="Times New Roman" charset="0"/>
                <a:ea typeface="Times New Roman" charset="0"/>
              </a:rPr>
              <a:t> of such tablets to attempt to prevent their oral consumption. In the past, bichloride of mercury was usually prepared in coffin-shaped tablets, with an embossed skull and crossbones to emphasize its toxicity.</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2098040" y="1219200"/>
            <a:ext cx="8911590" cy="3577590"/>
          </a:xfrm>
        </p:spPr>
        <p:txBody>
          <a:bodyPr vert="horz" wrap="square" anchor="ctr">
            <a:normAutofit/>
          </a:bodyPr>
          <a:lstStyle/>
          <a:p>
            <a:pPr lvl="0" algn="ctr" eaLnBrk="1" hangingPunct="1">
              <a:lnSpc>
                <a:spcPct val="100000"/>
              </a:lnSpc>
            </a:pPr>
            <a:r>
              <a:rPr sz="6000" b="1" dirty="0">
                <a:solidFill>
                  <a:srgbClr val="B71C1C"/>
                </a:solidFill>
                <a:latin typeface="Times New Roman" charset="0"/>
                <a:ea typeface="Times New Roman" charset="0"/>
              </a:rPr>
              <a:t> Hypodermic tablets (HT).</a:t>
            </a:r>
          </a:p>
          <a:p>
            <a:pPr lvl="0" algn="ctr" eaLnBrk="1" hangingPunct="1">
              <a:lnSpc>
                <a:spcPct val="100000"/>
              </a:lnSpc>
            </a:pPr>
            <a:endParaRPr sz="6000" b="1" dirty="0">
              <a:solidFill>
                <a:srgbClr val="B71C1C"/>
              </a:solidFill>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fontScale="97500" lnSpcReduction="10000"/>
          </a:bodyPr>
          <a:lstStyle/>
          <a:p>
            <a:pPr marL="0" lvl="0" indent="0" algn="just" eaLnBrk="1" hangingPunct="1">
              <a:lnSpc>
                <a:spcPct val="140000"/>
              </a:lnSpc>
              <a:buNone/>
            </a:pPr>
            <a:r>
              <a:rPr lang="en-AU" sz="3200" b="1" dirty="0">
                <a:solidFill>
                  <a:schemeClr val="tx1"/>
                </a:solidFill>
                <a:latin typeface="Times New Roman" charset="0"/>
                <a:ea typeface="Times New Roman" charset="0"/>
              </a:rPr>
              <a:t>Hypodermic tablets are composed of one or more drugs with other readily water-soluble ingredients and are intended to be added to sterile water or water for injection. Such extemporaneous preparation of an injectable solution was once widely used in medicine, because the physician, especially the rural physician, could carry many vials of such tablets in his bag with only one bottle of sterile water for injection, to prepare a great many types of injectable medications as the need arose. </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1780540" y="952500"/>
            <a:ext cx="8911590" cy="3577590"/>
          </a:xfrm>
        </p:spPr>
        <p:txBody>
          <a:bodyPr vert="horz" wrap="square" anchor="ctr">
            <a:normAutofit/>
          </a:bodyPr>
          <a:lstStyle/>
          <a:p>
            <a:pPr lvl="0" algn="ctr" eaLnBrk="1" hangingPunct="1">
              <a:lnSpc>
                <a:spcPct val="100000"/>
              </a:lnSpc>
            </a:pPr>
            <a:r>
              <a:rPr sz="6000" b="1" dirty="0">
                <a:solidFill>
                  <a:srgbClr val="B71C1C"/>
                </a:solidFill>
                <a:latin typeface="Times New Roman" charset="0"/>
                <a:ea typeface="Times New Roman" charset="0"/>
              </a:rPr>
              <a:t> Tablet Triturates (TT)</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634220" cy="6229985"/>
          </a:xfrm>
        </p:spPr>
        <p:txBody>
          <a:bodyPr vert="horz" wrap="square" anchor="t">
            <a:normAutofit lnSpcReduction="10000"/>
          </a:bodyPr>
          <a:lstStyle/>
          <a:p>
            <a:pPr marL="0" lvl="0" indent="0" algn="just" eaLnBrk="1" hangingPunct="1">
              <a:lnSpc>
                <a:spcPct val="160000"/>
              </a:lnSpc>
              <a:buNone/>
            </a:pPr>
            <a:r>
              <a:rPr lang="en-AU" sz="3200" b="1" dirty="0">
                <a:solidFill>
                  <a:schemeClr val="tx1"/>
                </a:solidFill>
                <a:latin typeface="Times New Roman" charset="0"/>
                <a:ea typeface="Times New Roman" charset="0"/>
              </a:rPr>
              <a:t>Tablet triturates are small, usually cylindric, </a:t>
            </a:r>
            <a:r>
              <a:rPr lang="en-AU" sz="3200" b="1" dirty="0" err="1">
                <a:solidFill>
                  <a:schemeClr val="tx1"/>
                </a:solidFill>
                <a:latin typeface="Times New Roman" charset="0"/>
                <a:ea typeface="Times New Roman" charset="0"/>
              </a:rPr>
              <a:t>molded</a:t>
            </a:r>
            <a:r>
              <a:rPr lang="en-AU" sz="3200" b="1" dirty="0">
                <a:solidFill>
                  <a:schemeClr val="tx1"/>
                </a:solidFill>
                <a:latin typeface="Times New Roman" charset="0"/>
                <a:ea typeface="Times New Roman" charset="0"/>
              </a:rPr>
              <a:t>, or compressed tablets. Though rarely used today, they provided an extemporaneous method of preparation by the pharmacist. The drugs employed in such products were usually quite potent and were mixed with lactose and possibly a binder, such as powdered acacia, after which the mixture was moistened to produce a </a:t>
            </a:r>
            <a:r>
              <a:rPr lang="en-AU" sz="3200" b="1" dirty="0" err="1">
                <a:solidFill>
                  <a:schemeClr val="tx1"/>
                </a:solidFill>
                <a:latin typeface="Times New Roman" charset="0"/>
                <a:ea typeface="Times New Roman" charset="0"/>
              </a:rPr>
              <a:t>moldable</a:t>
            </a:r>
            <a:r>
              <a:rPr lang="en-AU" sz="3200" b="1" dirty="0">
                <a:solidFill>
                  <a:schemeClr val="tx1"/>
                </a:solidFill>
                <a:latin typeface="Times New Roman" charset="0"/>
                <a:ea typeface="Times New Roman" charset="0"/>
              </a:rPr>
              <a:t>, compactable mass.</a:t>
            </a:r>
          </a:p>
          <a:p>
            <a:pPr marL="0" lvl="0" indent="0" eaLnBrk="1" hangingPunct="1">
              <a:lnSpc>
                <a:spcPct val="160000"/>
              </a:lnSpc>
              <a:buNone/>
            </a:pPr>
            <a:endParaRPr lang="en-AU" sz="3200" b="1" dirty="0">
              <a:latin typeface="Times New Roman" charset="0"/>
              <a:ea typeface="Times New Roman" charset="0"/>
            </a:endParaRPr>
          </a:p>
          <a:p>
            <a:pPr marL="0" lvl="0" indent="0" eaLnBrk="1" hangingPunct="1">
              <a:lnSpc>
                <a:spcPct val="140000"/>
              </a:lnSpc>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fontScale="92500"/>
          </a:bodyPr>
          <a:lstStyle/>
          <a:p>
            <a:pPr marL="0" lvl="0" indent="0" algn="just" eaLnBrk="1" hangingPunct="1">
              <a:lnSpc>
                <a:spcPct val="140000"/>
              </a:lnSpc>
              <a:buNone/>
            </a:pPr>
            <a:r>
              <a:rPr lang="en-AU" sz="3200" b="1" dirty="0">
                <a:solidFill>
                  <a:schemeClr val="tx1"/>
                </a:solidFill>
                <a:latin typeface="Times New Roman" charset="0"/>
                <a:ea typeface="Times New Roman" charset="0"/>
              </a:rPr>
              <a:t>This mass was forced into the holes of a mold board fabricated from wood or plastic, after which the tablets were ejected using a pegboard, whose pegs matched the holes in the mold. The tablets were then allowed to dry and were available for dispensing. Since virtually every conceivable drug that would be useful in a tablet dosage form is available in that form, or in capsule form, there is virtually no need today for pharmacists to prepare tablets extemporaneously.</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932305" y="382905"/>
            <a:ext cx="9571990" cy="6229985"/>
          </a:xfrm>
        </p:spPr>
        <p:txBody>
          <a:bodyPr vert="horz" wrap="square" anchor="t">
            <a:normAutofit lnSpcReduction="10000"/>
          </a:bodyPr>
          <a:lstStyle/>
          <a:p>
            <a:pPr marL="0" lvl="0" indent="0" algn="just" eaLnBrk="1" hangingPunct="1">
              <a:lnSpc>
                <a:spcPct val="160000"/>
              </a:lnSpc>
              <a:buNone/>
            </a:pPr>
            <a:r>
              <a:rPr lang="en-AU" sz="3200" b="1" dirty="0">
                <a:solidFill>
                  <a:schemeClr val="tx1"/>
                </a:solidFill>
                <a:latin typeface="Times New Roman" charset="0"/>
                <a:ea typeface="Times New Roman" charset="0"/>
              </a:rPr>
              <a:t>Since in preparing this form of </a:t>
            </a:r>
            <a:r>
              <a:rPr lang="en-AU" sz="3200" b="1" dirty="0" err="1">
                <a:solidFill>
                  <a:schemeClr val="tx1"/>
                </a:solidFill>
                <a:latin typeface="Times New Roman" charset="0"/>
                <a:ea typeface="Times New Roman" charset="0"/>
              </a:rPr>
              <a:t>molded</a:t>
            </a:r>
            <a:r>
              <a:rPr lang="en-AU" sz="3200" b="1" dirty="0">
                <a:solidFill>
                  <a:schemeClr val="tx1"/>
                </a:solidFill>
                <a:latin typeface="Times New Roman" charset="0"/>
                <a:ea typeface="Times New Roman" charset="0"/>
              </a:rPr>
              <a:t> tablet, alcohol was commonly used to wet the powder mass to expedite drying of the tablets, tablet triturates were usually soft and quite friable. Many of the drugs employed in these tablets were highly potent, and drug migration could occur as the alcohol evaporated, so content uniformity of such tablets was often questionable.</a:t>
            </a:r>
          </a:p>
          <a:p>
            <a:pPr marL="0" lvl="0" indent="0" eaLnBrk="1" hangingPunct="1">
              <a:lnSpc>
                <a:spcPct val="160000"/>
              </a:lnSpc>
              <a:buNone/>
            </a:pPr>
            <a:endParaRPr lang="en-AU" sz="3200" b="1" dirty="0">
              <a:latin typeface="Times New Roman" charset="0"/>
              <a:ea typeface="Times New Roman" charset="0"/>
            </a:endParaRPr>
          </a:p>
          <a:p>
            <a:pPr marL="0" lvl="0" indent="0" eaLnBrk="1" hangingPunct="1">
              <a:lnSpc>
                <a:spcPct val="140000"/>
              </a:lnSpc>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5" name="Rectangle 2" descr="#wm#_a_04_210_110_a_1_1#clear#"/>
          <p:cNvSpPr>
            <a:spLocks noGrp="1"/>
          </p:cNvSpPr>
          <p:nvPr>
            <p:ph type="title"/>
          </p:nvPr>
        </p:nvSpPr>
        <p:spPr>
          <a:xfrm>
            <a:off x="1310640" y="876300"/>
            <a:ext cx="8911590" cy="3577590"/>
          </a:xfrm>
        </p:spPr>
        <p:txBody>
          <a:bodyPr vert="horz" wrap="square" anchor="ctr">
            <a:normAutofit/>
          </a:bodyPr>
          <a:lstStyle/>
          <a:p>
            <a:pPr lvl="0" algn="ctr" eaLnBrk="1" hangingPunct="1">
              <a:lnSpc>
                <a:spcPct val="100000"/>
              </a:lnSpc>
            </a:pPr>
            <a:r>
              <a:rPr sz="6000" b="1" dirty="0">
                <a:solidFill>
                  <a:srgbClr val="B71C1C"/>
                </a:solidFill>
                <a:latin typeface="Times New Roman" charset="0"/>
                <a:ea typeface="Times New Roman" charset="0"/>
              </a:rPr>
              <a:t> </a:t>
            </a:r>
            <a:r>
              <a:rPr lang="en-AU" sz="6000" b="1" dirty="0">
                <a:solidFill>
                  <a:srgbClr val="B71C1C"/>
                </a:solidFill>
                <a:latin typeface="Times New Roman" charset="0"/>
                <a:ea typeface="Times New Roman" charset="0"/>
              </a:rPr>
              <a:t>Thak You</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665605" y="628015"/>
            <a:ext cx="9571990" cy="6229985"/>
          </a:xfrm>
        </p:spPr>
        <p:txBody>
          <a:bodyPr vert="horz" wrap="square" anchor="t"/>
          <a:lstStyle/>
          <a:p>
            <a:pPr marL="0" lvl="0" indent="0" algn="just" eaLnBrk="1" hangingPunct="1">
              <a:lnSpc>
                <a:spcPct val="150000"/>
              </a:lnSpc>
              <a:buNone/>
            </a:pPr>
            <a:r>
              <a:rPr lang="en-AU" sz="3200" b="1" dirty="0">
                <a:solidFill>
                  <a:schemeClr val="tx1"/>
                </a:solidFill>
                <a:latin typeface="Times New Roman" charset="0"/>
                <a:ea typeface="Times New Roman" charset="0"/>
                <a:sym typeface="+mn-ea"/>
              </a:rPr>
              <a:t>Proper disintegration of the tablet and deaggregation of the tablet fragments or granular particles are often critical to the proper performance of the dosage form.</a:t>
            </a:r>
          </a:p>
          <a:p>
            <a:pPr marL="0" lvl="0" indent="0" algn="just" eaLnBrk="1" hangingPunct="1">
              <a:lnSpc>
                <a:spcPct val="150000"/>
              </a:lnSpc>
              <a:buNone/>
            </a:pPr>
            <a:r>
              <a:rPr lang="en-AU" sz="3200" b="1" dirty="0">
                <a:solidFill>
                  <a:schemeClr val="tx1"/>
                </a:solidFill>
                <a:latin typeface="Times New Roman" charset="0"/>
                <a:ea typeface="Times New Roman" charset="0"/>
                <a:sym typeface="+mn-ea"/>
              </a:rPr>
              <a:t>The locally acting drugs mentioned perform in accordance with their state of deaggregation, since adsorbents and antacids both involve surface activity that increases as their surface area increases.</a:t>
            </a:r>
          </a:p>
          <a:p>
            <a:pPr marL="0" lvl="0" indent="0" eaLnBrk="1" hangingPunct="1">
              <a:lnSpc>
                <a:spcPct val="150000"/>
              </a:lnSpc>
              <a:buNone/>
            </a:pPr>
            <a:endParaRPr lang="en-AU" sz="3200" b="1" dirty="0">
              <a:latin typeface="Times New Roman" charset="0"/>
              <a:ea typeface="Times New Roman" charset="0"/>
              <a:sym typeface="+mn-ea"/>
            </a:endParaRPr>
          </a:p>
          <a:p>
            <a:pPr marL="0" lvl="0" indent="0" eaLnBrk="1" hangingPunct="1">
              <a:lnSpc>
                <a:spcPct val="150000"/>
              </a:lnSpc>
              <a:buNone/>
            </a:pPr>
            <a:endParaRPr lang="en-AU" sz="3200" b="1" dirty="0">
              <a:latin typeface="Times New Roman" charset="0"/>
              <a:ea typeface="Times New Roman" charset="0"/>
            </a:endParaRPr>
          </a:p>
          <a:p>
            <a:pPr marL="0" lvl="0" indent="0" eaLnBrk="1" hangingPunct="1">
              <a:buNone/>
            </a:pPr>
            <a:endParaRPr lang="en-AU" sz="3200" b="1" dirty="0">
              <a:latin typeface="Times New Roman" charset="0"/>
              <a:ea typeface="Times New Roman" charset="0"/>
            </a:endParaRP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ksoSlideStyle" descr="#wm#_a_04_210_110" hidden="1"/>
          <p:cNvSpPr/>
          <p:nvPr/>
        </p:nvSpPr>
        <p:spPr>
          <a:xfrm>
            <a:off x="1524000" y="0"/>
            <a:ext cx="12700" cy="12700"/>
          </a:xfrm>
          <a:prstGeom prst="rect">
            <a:avLst/>
          </a:prstGeom>
          <a:solidFill>
            <a:schemeClr val="accent1"/>
          </a:solidFill>
          <a:ln w="9525" cap="flat" cmpd="sng">
            <a:solidFill>
              <a:schemeClr val="tx1"/>
            </a:solidFill>
            <a:prstDash val="solid"/>
            <a:miter/>
            <a:headEnd type="none" w="med" len="med"/>
            <a:tailEnd type="none" w="med" len="med"/>
          </a:ln>
        </p:spPr>
        <p:txBody>
          <a:bodyPr/>
          <a:lstStyle/>
          <a:p>
            <a:pPr lvl="0" eaLnBrk="1" hangingPunct="1"/>
            <a:endParaRPr lang="zh-CN" altLang="en-US" dirty="0">
              <a:latin typeface="Arial" charset="0"/>
              <a:ea typeface="宋体" charset="-122"/>
            </a:endParaRPr>
          </a:p>
        </p:txBody>
      </p:sp>
      <p:sp>
        <p:nvSpPr>
          <p:cNvPr id="3076" name="Rectangle 3" descr="#wm#_a_04_210_110_b_1_1#clear#"/>
          <p:cNvSpPr>
            <a:spLocks noGrp="1"/>
          </p:cNvSpPr>
          <p:nvPr>
            <p:ph type="body"/>
          </p:nvPr>
        </p:nvSpPr>
        <p:spPr>
          <a:xfrm>
            <a:off x="1551305" y="484505"/>
            <a:ext cx="9571990" cy="6229985"/>
          </a:xfrm>
        </p:spPr>
        <p:txBody>
          <a:bodyPr vert="horz" wrap="square" anchor="t"/>
          <a:lstStyle/>
          <a:p>
            <a:pPr marL="0" lvl="0" indent="0" algn="just" eaLnBrk="1" hangingPunct="1">
              <a:lnSpc>
                <a:spcPct val="130000"/>
              </a:lnSpc>
              <a:buNone/>
            </a:pPr>
            <a:r>
              <a:rPr lang="en-AU" sz="3200" b="1" dirty="0">
                <a:solidFill>
                  <a:schemeClr val="tx1"/>
                </a:solidFill>
                <a:latin typeface="Times New Roman" charset="0"/>
                <a:ea typeface="Times New Roman" charset="0"/>
              </a:rPr>
              <a:t>Dissolution is also a surface-related phenomenon, with dissolution rates increasing as a drug's surface area is increased. Thus, tablet breakup and particle deaggregation is also important for drugs designed to produce systemic effects. As the solubility of the drug decreases, especially with acidic drug moieties that are absorbed best in the upper </a:t>
            </a:r>
            <a:r>
              <a:rPr lang="en-AU" sz="3200" b="1" dirty="0" err="1">
                <a:solidFill>
                  <a:schemeClr val="tx1"/>
                </a:solidFill>
                <a:latin typeface="Times New Roman" charset="0"/>
                <a:ea typeface="Times New Roman" charset="0"/>
              </a:rPr>
              <a:t>Gl</a:t>
            </a:r>
            <a:r>
              <a:rPr lang="en-AU" sz="3200" b="1" dirty="0">
                <a:solidFill>
                  <a:schemeClr val="tx1"/>
                </a:solidFill>
                <a:latin typeface="Times New Roman" charset="0"/>
                <a:ea typeface="Times New Roman" charset="0"/>
              </a:rPr>
              <a:t> tract, rapid tablet disintegration becomes increasingly important, even critical, for this tablet category.</a:t>
            </a:r>
          </a:p>
        </p:txBody>
      </p:sp>
    </p:spTree>
  </p:cSld>
  <p:clrMapOvr>
    <a:masterClrMapping/>
  </p:clrMapOvr>
  <mc:AlternateContent xmlns:mc="http://schemas.openxmlformats.org/markup-compatibility/2006" xmlns:p14="http://schemas.microsoft.com/office/powerpoint/2010/main">
    <mc:Choice Requires="p14">
      <p:transition/>
    </mc:Choice>
    <mc:Fallback xmlns="">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432</TotalTime>
  <Words>4003</Words>
  <Application>Microsoft Macintosh PowerPoint</Application>
  <PresentationFormat>Widescreen</PresentationFormat>
  <Paragraphs>119</Paragraphs>
  <Slides>79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79</vt:i4>
      </vt:variant>
    </vt:vector>
  </HeadingPairs>
  <TitlesOfParts>
    <vt:vector size="85" baseType="lpstr">
      <vt:lpstr>Arial</vt:lpstr>
      <vt:lpstr>Century Gothic</vt:lpstr>
      <vt:lpstr>Times New Roman</vt:lpstr>
      <vt:lpstr>Wingdings</vt:lpstr>
      <vt:lpstr>Wingdings 3</vt:lpstr>
      <vt:lpstr>Wisp</vt:lpstr>
      <vt:lpstr>PowerPoint Presentation</vt:lpstr>
      <vt:lpstr>Types and Classes of Tablets</vt:lpstr>
      <vt:lpstr>PowerPoint Presentation</vt:lpstr>
      <vt:lpstr>Tablets Ingested Orally</vt:lpstr>
      <vt:lpstr>Compressed Tablets  or  Standard Compressed Tablets</vt:lpstr>
      <vt:lpstr>PowerPoint Presentation</vt:lpstr>
      <vt:lpstr>PowerPoint Presentation</vt:lpstr>
      <vt:lpstr>PowerPoint Presentation</vt:lpstr>
      <vt:lpstr>PowerPoint Presentation</vt:lpstr>
      <vt:lpstr>Multiple Compressed Tablets</vt:lpstr>
      <vt:lpstr>PowerPoint Presentation</vt:lpstr>
      <vt:lpstr>PowerPoint Presentation</vt:lpstr>
      <vt:lpstr>PowerPoint Presentation</vt:lpstr>
      <vt:lpstr>PowerPoint Presentation</vt:lpstr>
      <vt:lpstr>PowerPoint Presentation</vt:lpstr>
      <vt:lpstr>Repeat-Action Tablets</vt:lpstr>
      <vt:lpstr>PowerPoint Presentation</vt:lpstr>
      <vt:lpstr>PowerPoint Presentation</vt:lpstr>
      <vt:lpstr>Delayed-Action  and  Enteric Coated Tablets.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Sugar and Chocolate Coated Tablets</vt:lpstr>
      <vt:lpstr>PowerPoint Presentation</vt:lpstr>
      <vt:lpstr>PowerPoint Presentation</vt:lpstr>
      <vt:lpstr>PowerPoint Presentation</vt:lpstr>
      <vt:lpstr>Film-Coated Tablets</vt:lpstr>
      <vt:lpstr>PowerPoint Presentation</vt:lpstr>
      <vt:lpstr>PowerPoint Presentation</vt:lpstr>
      <vt:lpstr>PowerPoint Presentation</vt:lpstr>
      <vt:lpstr>PowerPoint Presentation</vt:lpstr>
      <vt:lpstr>PowerPoint Presentation</vt:lpstr>
      <vt:lpstr>PowerPoint Presentation</vt:lpstr>
      <vt:lpstr>Chewable Tablets</vt:lpstr>
      <vt:lpstr>PowerPoint Presentation</vt:lpstr>
      <vt:lpstr>PowerPoint Presentation</vt:lpstr>
      <vt:lpstr>PowerPoint Presentation</vt:lpstr>
      <vt:lpstr>Tablets Used in the Oral Cavity Tablets </vt:lpstr>
      <vt:lpstr>Buccal and Sublingual Tablets</vt:lpstr>
      <vt:lpstr>PowerPoint Presentation</vt:lpstr>
      <vt:lpstr>PowerPoint Presentation</vt:lpstr>
      <vt:lpstr>PowerPoint Presentation</vt:lpstr>
      <vt:lpstr>PowerPoint Presentation</vt:lpstr>
      <vt:lpstr>PowerPoint Presentation</vt:lpstr>
      <vt:lpstr>Troches and Lozenges</vt:lpstr>
      <vt:lpstr>PowerPoint Presentation</vt:lpstr>
      <vt:lpstr>PowerPoint Presentation</vt:lpstr>
      <vt:lpstr>Dental Cones</vt:lpstr>
      <vt:lpstr>PowerPoint Presentation</vt:lpstr>
      <vt:lpstr>PowerPoint Presentation</vt:lpstr>
      <vt:lpstr>Tablets Used to Prepare Solutions  </vt:lpstr>
      <vt:lpstr>Effervescent Tablets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Dispensing Tablets (DT) </vt:lpstr>
      <vt:lpstr>PowerPoint Presentation</vt:lpstr>
      <vt:lpstr>PowerPoint Presentation</vt:lpstr>
      <vt:lpstr>PowerPoint Presentation</vt:lpstr>
      <vt:lpstr>PowerPoint Presentation</vt:lpstr>
      <vt:lpstr> Hypodermic tablets (HT). </vt:lpstr>
      <vt:lpstr>PowerPoint Presentation</vt:lpstr>
      <vt:lpstr> Tablet Triturates (TT)</vt:lpstr>
      <vt:lpstr>PowerPoint Presentation</vt:lpstr>
      <vt:lpstr>PowerPoint Presentation</vt:lpstr>
      <vt:lpstr>PowerPoint Presentation</vt:lpstr>
      <vt:lpstr> Thak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kademhassan8@gmail.com</dc:creator>
  <cp:lastModifiedBy>amina8679@tu.edu.iq</cp:lastModifiedBy>
  <cp:revision>6</cp:revision>
  <dcterms:created xsi:type="dcterms:W3CDTF">1900-01-01T00:00:00Z</dcterms:created>
  <dcterms:modified xsi:type="dcterms:W3CDTF">2024-12-16T05:15:04Z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0B5A121ACEF8BCD273BCF666E8C95069_32</vt:lpwstr>
  </property>
  <property fmtid="{D5CDD505-2E9C-101B-9397-08002B2CF9AE}" pid="3" name="KSOProductBuildVer">
    <vt:lpwstr>3081-11.33.82</vt:lpwstr>
  </property>
</Properties>
</file>