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07"/>
  </p:normalViewPr>
  <p:slideViewPr>
    <p:cSldViewPr snapToGrid="0" snapToObjects="1">
      <p:cViewPr varScale="1">
        <p:scale>
          <a:sx n="111" d="100"/>
          <a:sy n="111" d="100"/>
        </p:scale>
        <p:origin x="63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10/26/21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D5E0E86-63C9-FC45-9778-99D2F90BEEEC}"/>
              </a:ext>
            </a:extLst>
          </p:cNvPr>
          <p:cNvSpPr>
            <a:spLocks noGrp="1"/>
          </p:cNvSpPr>
          <p:nvPr>
            <p:ph type="title"/>
          </p:nvPr>
        </p:nvSpPr>
        <p:spPr/>
        <p:txBody>
          <a:bodyPr>
            <a:normAutofit fontScale="90000"/>
          </a:bodyPr>
          <a:lstStyle/>
          <a:p>
            <a:br>
              <a:rPr lang="en-IQ" sz="4400" b="1" dirty="0">
                <a:latin typeface="Times New Roman" panose="02020603050405020304" pitchFamily="18" charset="0"/>
                <a:cs typeface="Times New Roman" panose="02020603050405020304" pitchFamily="18" charset="0"/>
              </a:rPr>
            </a:br>
            <a:br>
              <a:rPr lang="en-IQ" sz="4400" b="1" dirty="0">
                <a:latin typeface="Times New Roman" panose="02020603050405020304" pitchFamily="18" charset="0"/>
                <a:cs typeface="Times New Roman" panose="02020603050405020304" pitchFamily="18" charset="0"/>
              </a:rPr>
            </a:br>
            <a:r>
              <a:rPr lang="en-IQ" sz="4400" b="1" dirty="0">
                <a:latin typeface="Times New Roman" panose="02020603050405020304" pitchFamily="18" charset="0"/>
                <a:cs typeface="Times New Roman" panose="02020603050405020304" pitchFamily="18" charset="0"/>
              </a:rPr>
              <a:t>Industrial Pharmacy II</a:t>
            </a:r>
            <a:br>
              <a:rPr lang="en-IQ" dirty="0"/>
            </a:br>
            <a:br>
              <a:rPr lang="en-IQ" dirty="0"/>
            </a:br>
            <a:br>
              <a:rPr lang="en-IQ" dirty="0"/>
            </a:br>
            <a:br>
              <a:rPr lang="en-IQ" dirty="0"/>
            </a:br>
            <a:br>
              <a:rPr lang="en-IQ" dirty="0"/>
            </a:br>
            <a:br>
              <a:rPr lang="en-IQ" dirty="0"/>
            </a:br>
            <a:br>
              <a:rPr lang="en-IQ" dirty="0"/>
            </a:br>
            <a:r>
              <a:rPr lang="en-IQ" dirty="0"/>
              <a:t>                              </a:t>
            </a:r>
            <a:r>
              <a:rPr lang="en-IQ" b="1" dirty="0"/>
              <a:t>Assist. Lect. Amenah M. M.</a:t>
            </a:r>
          </a:p>
        </p:txBody>
      </p:sp>
    </p:spTree>
    <p:extLst>
      <p:ext uri="{BB962C8B-B14F-4D97-AF65-F5344CB8AC3E}">
        <p14:creationId xmlns:p14="http://schemas.microsoft.com/office/powerpoint/2010/main" val="2900670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258E725-80FE-C84B-952F-E7F7C1A37108}"/>
              </a:ext>
            </a:extLst>
          </p:cNvPr>
          <p:cNvSpPr>
            <a:spLocks noGrp="1"/>
          </p:cNvSpPr>
          <p:nvPr>
            <p:ph type="title"/>
          </p:nvPr>
        </p:nvSpPr>
        <p:spPr>
          <a:xfrm>
            <a:off x="1134319" y="311593"/>
            <a:ext cx="10382491" cy="1632954"/>
          </a:xfrm>
        </p:spPr>
        <p:txBody>
          <a:bodyPr>
            <a:normAutofit fontScale="90000"/>
          </a:bodyPr>
          <a:lstStyle/>
          <a:p>
            <a:pPr algn="just" fontAlgn="base">
              <a:lnSpc>
                <a:spcPct val="150000"/>
              </a:lnSpc>
            </a:pPr>
            <a:r>
              <a:rPr lang="en-IQ" b="1" dirty="0">
                <a:solidFill>
                  <a:schemeClr val="accent1"/>
                </a:solidFill>
                <a:latin typeface="Times New Roman" panose="02020603050405020304" pitchFamily="18" charset="0"/>
                <a:cs typeface="Times New Roman" panose="02020603050405020304" pitchFamily="18" charset="0"/>
              </a:rPr>
              <a:t>There are basically three reasons for having liquid dosage forms:                                                               </a:t>
            </a:r>
            <a:br>
              <a:rPr lang="en-IQ" b="1" dirty="0">
                <a:latin typeface="Times New Roman" panose="02020603050405020304" pitchFamily="18" charset="0"/>
                <a:cs typeface="Times New Roman" panose="02020603050405020304" pitchFamily="18" charset="0"/>
              </a:rPr>
            </a:br>
            <a:r>
              <a:rPr lang="en-IQ" b="1" dirty="0">
                <a:latin typeface="Times New Roman" panose="02020603050405020304" pitchFamily="18" charset="0"/>
                <a:cs typeface="Times New Roman" panose="02020603050405020304" pitchFamily="18" charset="0"/>
              </a:rPr>
              <a:t>  (l) The liquid form is what the public has come to expect for certain types of products (e.g., cough medicines).</a:t>
            </a:r>
            <a:br>
              <a:rPr lang="en-IQ" b="1" dirty="0">
                <a:latin typeface="Times New Roman" panose="02020603050405020304" pitchFamily="18" charset="0"/>
                <a:cs typeface="Times New Roman" panose="02020603050405020304" pitchFamily="18" charset="0"/>
              </a:rPr>
            </a:br>
            <a:r>
              <a:rPr lang="en-IQ" b="1" dirty="0">
                <a:latin typeface="Times New Roman" panose="02020603050405020304" pitchFamily="18" charset="0"/>
                <a:cs typeface="Times New Roman" panose="02020603050405020304" pitchFamily="18" charset="0"/>
              </a:rPr>
              <a:t> (2) The product is more effective in a liquid form (e.g., many adsorbents and antacids). </a:t>
            </a:r>
            <a:br>
              <a:rPr lang="en-IQ" b="1" dirty="0">
                <a:latin typeface="Times New Roman" panose="02020603050405020304" pitchFamily="18" charset="0"/>
                <a:cs typeface="Times New Roman" panose="02020603050405020304" pitchFamily="18" charset="0"/>
              </a:rPr>
            </a:br>
            <a:r>
              <a:rPr lang="en-IQ" b="1" dirty="0">
                <a:latin typeface="Times New Roman" panose="02020603050405020304" pitchFamily="18" charset="0"/>
                <a:cs typeface="Times New Roman" panose="02020603050405020304" pitchFamily="18" charset="0"/>
              </a:rPr>
              <a:t>(3) The drug(s) are used fairly commonly by young children or the elderly, who have trouble swallowing the solid oral dosage forms. </a:t>
            </a:r>
          </a:p>
        </p:txBody>
      </p:sp>
    </p:spTree>
    <p:extLst>
      <p:ext uri="{BB962C8B-B14F-4D97-AF65-F5344CB8AC3E}">
        <p14:creationId xmlns:p14="http://schemas.microsoft.com/office/powerpoint/2010/main" val="4237068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6E3D3-6625-714D-A7A8-40C51EDEFCE9}"/>
              </a:ext>
            </a:extLst>
          </p:cNvPr>
          <p:cNvSpPr>
            <a:spLocks noGrp="1"/>
          </p:cNvSpPr>
          <p:nvPr>
            <p:ph type="title"/>
          </p:nvPr>
        </p:nvSpPr>
        <p:spPr>
          <a:xfrm>
            <a:off x="1238491" y="195847"/>
            <a:ext cx="10104699" cy="1280890"/>
          </a:xfrm>
        </p:spPr>
        <p:txBody>
          <a:bodyPr>
            <a:noAutofit/>
          </a:bodyPr>
          <a:lstStyle/>
          <a:p>
            <a:pPr algn="just" fontAlgn="base">
              <a:lnSpc>
                <a:spcPct val="150000"/>
              </a:lnSpc>
            </a:pPr>
            <a:r>
              <a:rPr lang="en-US" b="1" dirty="0">
                <a:solidFill>
                  <a:schemeClr val="accent1"/>
                </a:solidFill>
                <a:latin typeface="Times New Roman" panose="02020603050405020304" pitchFamily="18" charset="0"/>
                <a:cs typeface="Times New Roman" panose="02020603050405020304" pitchFamily="18" charset="0"/>
              </a:rPr>
              <a:t>Many potential advantages of tablets.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1. They are a unit dose form; they offer the greatest capabilities of all oral dosage forms for the greatest dose precision and the least content variability.</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2. Their cost is lowest of all oral dosage forms.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3. They are the lightest and most compact of all oral dosage forms. </a:t>
            </a:r>
            <a:br>
              <a:rPr lang="en-US"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IQ"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251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474AF-E9C5-1B42-AC39-5118261651C8}"/>
              </a:ext>
            </a:extLst>
          </p:cNvPr>
          <p:cNvSpPr>
            <a:spLocks noGrp="1"/>
          </p:cNvSpPr>
          <p:nvPr>
            <p:ph type="title"/>
          </p:nvPr>
        </p:nvSpPr>
        <p:spPr>
          <a:xfrm>
            <a:off x="1747972" y="508363"/>
            <a:ext cx="8911687" cy="1280890"/>
          </a:xfrm>
        </p:spPr>
        <p:txBody>
          <a:bodyPr>
            <a:noAutofit/>
          </a:bodyPr>
          <a:lstStyle/>
          <a:p>
            <a:pPr algn="just">
              <a:lnSpc>
                <a:spcPct val="150000"/>
              </a:lnSpc>
            </a:pPr>
            <a:r>
              <a:rPr lang="en-US" b="1" dirty="0">
                <a:latin typeface="Times New Roman" panose="02020603050405020304" pitchFamily="18" charset="0"/>
                <a:cs typeface="Times New Roman" panose="02020603050405020304" pitchFamily="18" charset="0"/>
              </a:rPr>
              <a:t>4. They are in general the easiest and cheapest to package and ship of all oral dosage forms.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5. Product identification is potentially the simplest and cheapest.</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6. They may provide the greatest ease of swallowing.</a:t>
            </a: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0214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DCB3D-01BB-6641-824E-5527C2D1A776}"/>
              </a:ext>
            </a:extLst>
          </p:cNvPr>
          <p:cNvSpPr>
            <a:spLocks noGrp="1"/>
          </p:cNvSpPr>
          <p:nvPr>
            <p:ph type="title"/>
          </p:nvPr>
        </p:nvSpPr>
        <p:spPr>
          <a:xfrm>
            <a:off x="1423686" y="473639"/>
            <a:ext cx="9513765" cy="1280890"/>
          </a:xfrm>
        </p:spPr>
        <p:txBody>
          <a:bodyPr>
            <a:normAutofit fontScale="90000"/>
          </a:bodyPr>
          <a:lstStyle/>
          <a:p>
            <a:pPr algn="just">
              <a:lnSpc>
                <a:spcPct val="150000"/>
              </a:lnSpc>
            </a:pPr>
            <a:r>
              <a:rPr lang="en-US" b="1" dirty="0">
                <a:latin typeface="Times New Roman" panose="02020603050405020304" pitchFamily="18" charset="0"/>
                <a:cs typeface="Times New Roman" panose="02020603050405020304" pitchFamily="18" charset="0"/>
              </a:rPr>
              <a:t>7. They lend themselves to certain special release profile products, such as enteric or delayed-release products.</a:t>
            </a:r>
            <a:br>
              <a:rPr lang="en-IQ"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8. They are better suited to large-scale production than other unit oral forms.</a:t>
            </a:r>
            <a:br>
              <a:rPr lang="en-IQ"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9. They have the best combined properties of chemical, mechanical and microbiologic stability of all the oral forms.</a:t>
            </a:r>
            <a:br>
              <a:rPr lang="en-IQ"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2969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0D907-057E-A945-A096-2583491350EE}"/>
              </a:ext>
            </a:extLst>
          </p:cNvPr>
          <p:cNvSpPr>
            <a:spLocks noGrp="1"/>
          </p:cNvSpPr>
          <p:nvPr>
            <p:ph type="title"/>
          </p:nvPr>
        </p:nvSpPr>
        <p:spPr>
          <a:xfrm>
            <a:off x="1223370" y="114824"/>
            <a:ext cx="9745259" cy="1280890"/>
          </a:xfrm>
        </p:spPr>
        <p:txBody>
          <a:bodyPr>
            <a:normAutofit fontScale="90000"/>
          </a:bodyPr>
          <a:lstStyle/>
          <a:p>
            <a:pPr algn="just">
              <a:lnSpc>
                <a:spcPct val="150000"/>
              </a:lnSpc>
            </a:pPr>
            <a:r>
              <a:rPr lang="en-US" sz="4000" b="1" dirty="0">
                <a:solidFill>
                  <a:schemeClr val="accent1"/>
                </a:solidFill>
                <a:latin typeface="Times New Roman" panose="02020603050405020304" pitchFamily="18" charset="0"/>
                <a:cs typeface="Times New Roman" panose="02020603050405020304" pitchFamily="18" charset="0"/>
              </a:rPr>
              <a:t>The disadvantages of tablets </a:t>
            </a:r>
            <a:br>
              <a:rPr lang="en-IQ"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1. Some drugs resist compression into dense compacts, owing to their amorphous nature or flocculent, low-density character.</a:t>
            </a:r>
            <a:br>
              <a:rPr lang="en-IQ"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2. Drugs with poor wetting, slow dissolution properties, intermediate to large dosages, optimum absorption high in the gastrointestinal tract. </a:t>
            </a:r>
            <a:br>
              <a:rPr lang="en-IQ" dirty="0"/>
            </a:br>
            <a:r>
              <a:rPr lang="en-US" dirty="0"/>
              <a:t> </a:t>
            </a:r>
            <a:endParaRPr lang="en-IQ" dirty="0"/>
          </a:p>
        </p:txBody>
      </p:sp>
    </p:spTree>
    <p:extLst>
      <p:ext uri="{BB962C8B-B14F-4D97-AF65-F5344CB8AC3E}">
        <p14:creationId xmlns:p14="http://schemas.microsoft.com/office/powerpoint/2010/main" val="1007275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D55A4-142B-2D41-A607-E1F066884C8F}"/>
              </a:ext>
            </a:extLst>
          </p:cNvPr>
          <p:cNvSpPr>
            <a:spLocks noGrp="1"/>
          </p:cNvSpPr>
          <p:nvPr>
            <p:ph type="title"/>
          </p:nvPr>
        </p:nvSpPr>
        <p:spPr>
          <a:xfrm>
            <a:off x="2060489" y="311593"/>
            <a:ext cx="8911687" cy="1280890"/>
          </a:xfrm>
        </p:spPr>
        <p:txBody>
          <a:bodyPr>
            <a:noAutofit/>
          </a:bodyPr>
          <a:lstStyle/>
          <a:p>
            <a:pPr algn="just">
              <a:lnSpc>
                <a:spcPct val="150000"/>
              </a:lnSpc>
            </a:pPr>
            <a:r>
              <a:rPr lang="en-US" b="1" dirty="0">
                <a:latin typeface="Times New Roman" panose="02020603050405020304" pitchFamily="18" charset="0"/>
                <a:cs typeface="Times New Roman" panose="02020603050405020304" pitchFamily="18" charset="0"/>
              </a:rPr>
              <a:t>3. Bitter-hasting drugs, drugs objectionable odor, or drugs that are sensitive to oxygen or atmospheric moisture may require encapsulation or entrapment prior to compression or the tablets may require coating. In such cases, the capsule may offer the best and lowest cost approach.</a:t>
            </a:r>
            <a:br>
              <a:rPr lang="en-IQ" b="1" dirty="0">
                <a:latin typeface="Times New Roman" panose="02020603050405020304" pitchFamily="18" charset="0"/>
                <a:cs typeface="Times New Roman" panose="02020603050405020304" pitchFamily="18" charset="0"/>
              </a:rPr>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8864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AE7F3-173B-BF45-8455-26AE02DB0A5F}"/>
              </a:ext>
            </a:extLst>
          </p:cNvPr>
          <p:cNvSpPr>
            <a:spLocks noGrp="1"/>
          </p:cNvSpPr>
          <p:nvPr>
            <p:ph type="title"/>
          </p:nvPr>
        </p:nvSpPr>
        <p:spPr>
          <a:xfrm>
            <a:off x="1215342" y="114824"/>
            <a:ext cx="9525964" cy="1280890"/>
          </a:xfrm>
        </p:spPr>
        <p:txBody>
          <a:bodyPr>
            <a:normAutofit fontScale="90000"/>
          </a:bodyPr>
          <a:lstStyle/>
          <a:p>
            <a:pPr algn="just">
              <a:lnSpc>
                <a:spcPct val="150000"/>
              </a:lnSpc>
            </a:pPr>
            <a:r>
              <a:rPr lang="en-IQ" sz="4400" b="1" dirty="0">
                <a:solidFill>
                  <a:schemeClr val="accent1"/>
                </a:solidFill>
                <a:latin typeface="Times New Roman" panose="02020603050405020304" pitchFamily="18" charset="0"/>
                <a:cs typeface="Times New Roman" panose="02020603050405020304" pitchFamily="18" charset="0"/>
              </a:rPr>
              <a:t>Properties</a:t>
            </a:r>
            <a:br>
              <a:rPr lang="en-IQ"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(1) Tablets should be an elegant product having its own identity while being free of defects such as chips, cracks, discoloration, contamination, and the like.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(2) It should have the strength to withstand the rigors of mechanical shocks encountered in its production, packaging, shipping, and dispensing.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(3) It should have the chemical and physical stability to maintain its physical attributes over time. </a:t>
            </a: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9449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95F0B-AC43-B343-A10C-115A7B1EFCCB}"/>
              </a:ext>
            </a:extLst>
          </p:cNvPr>
          <p:cNvSpPr>
            <a:spLocks noGrp="1"/>
          </p:cNvSpPr>
          <p:nvPr>
            <p:ph type="title"/>
          </p:nvPr>
        </p:nvSpPr>
        <p:spPr>
          <a:xfrm>
            <a:off x="1412111" y="624110"/>
            <a:ext cx="10092501" cy="1280890"/>
          </a:xfrm>
        </p:spPr>
        <p:txBody>
          <a:bodyPr>
            <a:normAutofit fontScale="90000"/>
          </a:bodyPr>
          <a:lstStyle/>
          <a:p>
            <a:pPr rtl="1"/>
            <a:r>
              <a:rPr lang="en-US" sz="4000" b="1" dirty="0">
                <a:latin typeface="Times New Roman" panose="02020603050405020304" pitchFamily="18" charset="0"/>
                <a:cs typeface="Times New Roman" panose="02020603050405020304" pitchFamily="18" charset="0"/>
              </a:rPr>
              <a:t>                 Types and Classes of Tablets</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a:t>
            </a:r>
            <a:r>
              <a:rPr lang="en-US" sz="4000" b="1" dirty="0">
                <a:solidFill>
                  <a:schemeClr val="accent1"/>
                </a:solidFill>
                <a:latin typeface="Times New Roman" panose="02020603050405020304" pitchFamily="18" charset="0"/>
                <a:cs typeface="Times New Roman" panose="02020603050405020304" pitchFamily="18" charset="0"/>
              </a:rPr>
              <a:t>Tablets Ingested Orally</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1. Compressed Tablets or Standard Compressed Tablets</a:t>
            </a:r>
            <a:r>
              <a:rPr lang="en-IQ" sz="4000" b="1" dirty="0">
                <a:latin typeface="Times New Roman" panose="02020603050405020304" pitchFamily="18" charset="0"/>
                <a:cs typeface="Times New Roman" panose="02020603050405020304" pitchFamily="18" charset="0"/>
              </a:rPr>
              <a:t> </a:t>
            </a:r>
            <a:br>
              <a:rPr lang="en-IQ" sz="4000" b="1" dirty="0">
                <a:latin typeface="Times New Roman" panose="02020603050405020304" pitchFamily="18" charset="0"/>
                <a:cs typeface="Times New Roman" panose="02020603050405020304" pitchFamily="18" charset="0"/>
              </a:rPr>
            </a:br>
            <a:r>
              <a:rPr lang="en-IQ" sz="4000" b="1" dirty="0">
                <a:latin typeface="Times New Roman" panose="02020603050405020304" pitchFamily="18" charset="0"/>
                <a:cs typeface="Times New Roman" panose="02020603050405020304" pitchFamily="18" charset="0"/>
              </a:rPr>
              <a:t>2. </a:t>
            </a:r>
            <a:r>
              <a:rPr lang="en-US" sz="4000" b="1" dirty="0">
                <a:latin typeface="Times New Roman" panose="02020603050405020304" pitchFamily="18" charset="0"/>
                <a:cs typeface="Times New Roman" panose="02020603050405020304" pitchFamily="18" charset="0"/>
              </a:rPr>
              <a:t>Multiple Compressed Tablets</a:t>
            </a:r>
            <a:r>
              <a:rPr lang="en-IQ" sz="4000" b="1" dirty="0">
                <a:latin typeface="Times New Roman" panose="02020603050405020304" pitchFamily="18" charset="0"/>
                <a:cs typeface="Times New Roman" panose="02020603050405020304" pitchFamily="18" charset="0"/>
              </a:rPr>
              <a:t> </a:t>
            </a:r>
            <a:br>
              <a:rPr lang="en-IQ" sz="4000" b="1" dirty="0">
                <a:latin typeface="Times New Roman" panose="02020603050405020304" pitchFamily="18" charset="0"/>
                <a:cs typeface="Times New Roman" panose="02020603050405020304" pitchFamily="18" charset="0"/>
              </a:rPr>
            </a:br>
            <a:r>
              <a:rPr lang="en-IQ" sz="4000" b="1" dirty="0">
                <a:latin typeface="Times New Roman" panose="02020603050405020304" pitchFamily="18" charset="0"/>
                <a:cs typeface="Times New Roman" panose="02020603050405020304" pitchFamily="18" charset="0"/>
              </a:rPr>
              <a:t>3. </a:t>
            </a:r>
            <a:r>
              <a:rPr lang="en-US" sz="4000" b="1" dirty="0">
                <a:latin typeface="Times New Roman" panose="02020603050405020304" pitchFamily="18" charset="0"/>
                <a:cs typeface="Times New Roman" panose="02020603050405020304" pitchFamily="18" charset="0"/>
              </a:rPr>
              <a:t>Repeat-Action Tablets</a:t>
            </a:r>
            <a:r>
              <a:rPr lang="en-IQ" sz="4000" b="1" dirty="0">
                <a:latin typeface="Times New Roman" panose="02020603050405020304" pitchFamily="18" charset="0"/>
                <a:cs typeface="Times New Roman" panose="02020603050405020304" pitchFamily="18" charset="0"/>
              </a:rPr>
              <a:t> </a:t>
            </a:r>
            <a:br>
              <a:rPr lang="en-IQ" sz="4000" b="1" dirty="0">
                <a:latin typeface="Times New Roman" panose="02020603050405020304" pitchFamily="18" charset="0"/>
                <a:cs typeface="Times New Roman" panose="02020603050405020304" pitchFamily="18" charset="0"/>
              </a:rPr>
            </a:br>
            <a:r>
              <a:rPr lang="en-IQ" sz="4000" b="1" dirty="0">
                <a:latin typeface="Times New Roman" panose="02020603050405020304" pitchFamily="18" charset="0"/>
                <a:cs typeface="Times New Roman" panose="02020603050405020304" pitchFamily="18" charset="0"/>
              </a:rPr>
              <a:t>4. </a:t>
            </a:r>
            <a:r>
              <a:rPr lang="en-US" sz="4000" b="1" dirty="0">
                <a:latin typeface="Times New Roman" panose="02020603050405020304" pitchFamily="18" charset="0"/>
                <a:cs typeface="Times New Roman" panose="02020603050405020304" pitchFamily="18" charset="0"/>
              </a:rPr>
              <a:t>Delayed-Action and Enteric Coated Tablets.</a:t>
            </a:r>
            <a:r>
              <a:rPr lang="en-IQ" sz="4000" b="1" dirty="0">
                <a:latin typeface="Times New Roman" panose="02020603050405020304" pitchFamily="18" charset="0"/>
                <a:cs typeface="Times New Roman" panose="02020603050405020304" pitchFamily="18" charset="0"/>
              </a:rPr>
              <a:t> </a:t>
            </a:r>
            <a:br>
              <a:rPr lang="en-IQ" sz="4000" b="1" dirty="0">
                <a:latin typeface="Times New Roman" panose="02020603050405020304" pitchFamily="18" charset="0"/>
                <a:cs typeface="Times New Roman" panose="02020603050405020304" pitchFamily="18" charset="0"/>
              </a:rPr>
            </a:br>
            <a:r>
              <a:rPr lang="en-IQ" sz="4000" b="1" dirty="0">
                <a:latin typeface="Times New Roman" panose="02020603050405020304" pitchFamily="18" charset="0"/>
                <a:cs typeface="Times New Roman" panose="02020603050405020304" pitchFamily="18" charset="0"/>
              </a:rPr>
              <a:t>5. </a:t>
            </a:r>
            <a:r>
              <a:rPr lang="en-US" sz="4000" b="1" dirty="0">
                <a:latin typeface="Times New Roman" panose="02020603050405020304" pitchFamily="18" charset="0"/>
                <a:cs typeface="Times New Roman" panose="02020603050405020304" pitchFamily="18" charset="0"/>
              </a:rPr>
              <a:t>Sugar- and Chocolate-Coated Tablets. </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6. Film-Coated Tablets</a:t>
            </a:r>
            <a:r>
              <a:rPr lang="en-IQ" sz="4000" b="1" dirty="0">
                <a:latin typeface="Times New Roman" panose="02020603050405020304" pitchFamily="18" charset="0"/>
                <a:cs typeface="Times New Roman" panose="02020603050405020304" pitchFamily="18" charset="0"/>
              </a:rPr>
              <a:t>.</a:t>
            </a:r>
            <a:br>
              <a:rPr lang="en-IQ" sz="4000" b="1" dirty="0">
                <a:latin typeface="Times New Roman" panose="02020603050405020304" pitchFamily="18" charset="0"/>
                <a:cs typeface="Times New Roman" panose="02020603050405020304" pitchFamily="18" charset="0"/>
              </a:rPr>
            </a:br>
            <a:r>
              <a:rPr lang="en-IQ" sz="4000" b="1" dirty="0">
                <a:latin typeface="Times New Roman" panose="02020603050405020304" pitchFamily="18" charset="0"/>
                <a:cs typeface="Times New Roman" panose="02020603050405020304" pitchFamily="18" charset="0"/>
              </a:rPr>
              <a:t>7. </a:t>
            </a:r>
            <a:r>
              <a:rPr lang="en-US" sz="4000" b="1" dirty="0">
                <a:latin typeface="Times New Roman" panose="02020603050405020304" pitchFamily="18" charset="0"/>
                <a:cs typeface="Times New Roman" panose="02020603050405020304" pitchFamily="18" charset="0"/>
              </a:rPr>
              <a:t>Chewable Tablets. </a:t>
            </a:r>
            <a:br>
              <a:rPr lang="en-IQ" dirty="0"/>
            </a:br>
            <a:r>
              <a:rPr lang="en-IQ" dirty="0"/>
              <a:t> </a:t>
            </a:r>
            <a:br>
              <a:rPr lang="en-US" dirty="0"/>
            </a:br>
            <a:br>
              <a:rPr lang="en-IQ" dirty="0"/>
            </a:br>
            <a:endParaRPr lang="en-IQ" dirty="0"/>
          </a:p>
        </p:txBody>
      </p:sp>
    </p:spTree>
    <p:extLst>
      <p:ext uri="{BB962C8B-B14F-4D97-AF65-F5344CB8AC3E}">
        <p14:creationId xmlns:p14="http://schemas.microsoft.com/office/powerpoint/2010/main" val="3849480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70B35-E905-1A42-A739-DDE2E62124B5}"/>
              </a:ext>
            </a:extLst>
          </p:cNvPr>
          <p:cNvSpPr>
            <a:spLocks noGrp="1"/>
          </p:cNvSpPr>
          <p:nvPr>
            <p:ph type="title"/>
          </p:nvPr>
        </p:nvSpPr>
        <p:spPr>
          <a:xfrm>
            <a:off x="1504710" y="624110"/>
            <a:ext cx="9999902" cy="1280890"/>
          </a:xfrm>
        </p:spPr>
        <p:txBody>
          <a:bodyPr>
            <a:normAutofit fontScale="90000"/>
          </a:bodyPr>
          <a:lstStyle/>
          <a:p>
            <a:pPr>
              <a:lnSpc>
                <a:spcPct val="200000"/>
              </a:lnSpc>
            </a:pPr>
            <a:r>
              <a:rPr lang="en-US" sz="4000" b="1" dirty="0">
                <a:solidFill>
                  <a:schemeClr val="accent1"/>
                </a:solidFill>
                <a:latin typeface="Times New Roman" panose="02020603050405020304" pitchFamily="18" charset="0"/>
                <a:cs typeface="Times New Roman" panose="02020603050405020304" pitchFamily="18" charset="0"/>
              </a:rPr>
              <a:t>Tablets Used in the Oral Cavity</a:t>
            </a:r>
            <a:br>
              <a:rPr lang="en-IQ" sz="4000" b="1" dirty="0">
                <a:latin typeface="Times New Roman" panose="02020603050405020304" pitchFamily="18" charset="0"/>
                <a:cs typeface="Times New Roman" panose="02020603050405020304" pitchFamily="18" charset="0"/>
              </a:rPr>
            </a:br>
            <a:r>
              <a:rPr lang="en-IQ" sz="4000" b="1" dirty="0">
                <a:latin typeface="Times New Roman" panose="02020603050405020304" pitchFamily="18" charset="0"/>
                <a:cs typeface="Times New Roman" panose="02020603050405020304" pitchFamily="18" charset="0"/>
              </a:rPr>
              <a:t>1. </a:t>
            </a:r>
            <a:r>
              <a:rPr lang="en-US" sz="4000" b="1" dirty="0">
                <a:latin typeface="Times New Roman" panose="02020603050405020304" pitchFamily="18" charset="0"/>
                <a:cs typeface="Times New Roman" panose="02020603050405020304" pitchFamily="18" charset="0"/>
              </a:rPr>
              <a:t>Buccal and Sublingual Tablets. </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2. Troches and Lozenges. </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3. Dental Cones. </a:t>
            </a:r>
            <a:br>
              <a:rPr lang="en-US" dirty="0"/>
            </a:br>
            <a:endParaRPr lang="en-IQ" dirty="0"/>
          </a:p>
        </p:txBody>
      </p:sp>
    </p:spTree>
    <p:extLst>
      <p:ext uri="{BB962C8B-B14F-4D97-AF65-F5344CB8AC3E}">
        <p14:creationId xmlns:p14="http://schemas.microsoft.com/office/powerpoint/2010/main" val="3644527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E4163-D46F-E241-B335-DF56CB1A6B8D}"/>
              </a:ext>
            </a:extLst>
          </p:cNvPr>
          <p:cNvSpPr>
            <a:spLocks noGrp="1"/>
          </p:cNvSpPr>
          <p:nvPr>
            <p:ph type="title"/>
          </p:nvPr>
        </p:nvSpPr>
        <p:spPr>
          <a:xfrm>
            <a:off x="1640156" y="473639"/>
            <a:ext cx="8911687" cy="1280890"/>
          </a:xfrm>
        </p:spPr>
        <p:txBody>
          <a:bodyPr>
            <a:noAutofit/>
          </a:bodyPr>
          <a:lstStyle/>
          <a:p>
            <a:pPr>
              <a:lnSpc>
                <a:spcPct val="200000"/>
              </a:lnSpc>
            </a:pPr>
            <a:r>
              <a:rPr lang="en-US" b="1" dirty="0">
                <a:solidFill>
                  <a:schemeClr val="accent1"/>
                </a:solidFill>
                <a:latin typeface="Times New Roman" panose="02020603050405020304" pitchFamily="18" charset="0"/>
                <a:cs typeface="Times New Roman" panose="02020603050405020304" pitchFamily="18" charset="0"/>
              </a:rPr>
              <a:t>Tablets Administered by Other Routes</a:t>
            </a:r>
            <a:br>
              <a:rPr lang="en-IQ" b="1" dirty="0">
                <a:latin typeface="Times New Roman" panose="02020603050405020304" pitchFamily="18" charset="0"/>
                <a:cs typeface="Times New Roman" panose="02020603050405020304" pitchFamily="18" charset="0"/>
              </a:rPr>
            </a:br>
            <a:r>
              <a:rPr lang="en-IQ" b="1" dirty="0">
                <a:latin typeface="Times New Roman" panose="02020603050405020304" pitchFamily="18" charset="0"/>
                <a:cs typeface="Times New Roman" panose="02020603050405020304" pitchFamily="18" charset="0"/>
              </a:rPr>
              <a:t>1. </a:t>
            </a:r>
            <a:r>
              <a:rPr lang="en-US" b="1" dirty="0">
                <a:latin typeface="Times New Roman" panose="02020603050405020304" pitchFamily="18" charset="0"/>
                <a:cs typeface="Times New Roman" panose="02020603050405020304" pitchFamily="18" charset="0"/>
              </a:rPr>
              <a:t>Implantation Tablets.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2. Vaginal Tablets. </a:t>
            </a:r>
            <a:br>
              <a:rPr lang="en-US" b="1" dirty="0">
                <a:latin typeface="Times New Roman" panose="02020603050405020304" pitchFamily="18" charset="0"/>
                <a:cs typeface="Times New Roman" panose="02020603050405020304" pitchFamily="18" charset="0"/>
              </a:rPr>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829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68619-413D-A940-BB3C-A117A98654B6}"/>
              </a:ext>
            </a:extLst>
          </p:cNvPr>
          <p:cNvSpPr>
            <a:spLocks noGrp="1"/>
          </p:cNvSpPr>
          <p:nvPr>
            <p:ph type="title"/>
          </p:nvPr>
        </p:nvSpPr>
        <p:spPr>
          <a:xfrm>
            <a:off x="1967891" y="2290864"/>
            <a:ext cx="8911687" cy="1280890"/>
          </a:xfrm>
        </p:spPr>
        <p:txBody>
          <a:bodyPr>
            <a:normAutofit/>
          </a:bodyPr>
          <a:lstStyle/>
          <a:p>
            <a:r>
              <a:rPr lang="en-IQ" sz="4800" b="1" dirty="0">
                <a:latin typeface="Times New Roman" panose="02020603050405020304" pitchFamily="18" charset="0"/>
                <a:cs typeface="Times New Roman" panose="02020603050405020304" pitchFamily="18" charset="0"/>
              </a:rPr>
              <a:t>Pharmaceutical Dosage Forms</a:t>
            </a:r>
          </a:p>
        </p:txBody>
      </p:sp>
    </p:spTree>
    <p:extLst>
      <p:ext uri="{BB962C8B-B14F-4D97-AF65-F5344CB8AC3E}">
        <p14:creationId xmlns:p14="http://schemas.microsoft.com/office/powerpoint/2010/main" val="3987417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8891B-94BB-2E43-9557-FF9B2D266EF3}"/>
              </a:ext>
            </a:extLst>
          </p:cNvPr>
          <p:cNvSpPr>
            <a:spLocks noGrp="1"/>
          </p:cNvSpPr>
          <p:nvPr>
            <p:ph type="title"/>
          </p:nvPr>
        </p:nvSpPr>
        <p:spPr>
          <a:xfrm>
            <a:off x="1863524" y="624110"/>
            <a:ext cx="9641087" cy="1280890"/>
          </a:xfrm>
        </p:spPr>
        <p:txBody>
          <a:bodyPr>
            <a:normAutofit fontScale="90000"/>
          </a:bodyPr>
          <a:lstStyle/>
          <a:p>
            <a:pPr>
              <a:lnSpc>
                <a:spcPct val="200000"/>
              </a:lnSpc>
            </a:pPr>
            <a:r>
              <a:rPr lang="en-US" sz="4000" b="1" dirty="0">
                <a:solidFill>
                  <a:schemeClr val="accent1"/>
                </a:solidFill>
                <a:latin typeface="Times New Roman" panose="02020603050405020304" pitchFamily="18" charset="0"/>
                <a:cs typeface="Times New Roman" panose="02020603050405020304" pitchFamily="18" charset="0"/>
              </a:rPr>
              <a:t>Tablets Used to Prepare Soluti</a:t>
            </a:r>
            <a:r>
              <a:rPr lang="en-US" sz="4000" b="1" dirty="0">
                <a:latin typeface="Times New Roman" panose="02020603050405020304" pitchFamily="18" charset="0"/>
                <a:cs typeface="Times New Roman" panose="02020603050405020304" pitchFamily="18" charset="0"/>
              </a:rPr>
              <a:t>ons</a:t>
            </a:r>
            <a:br>
              <a:rPr lang="en-IQ" sz="4000" b="1" dirty="0">
                <a:latin typeface="Times New Roman" panose="02020603050405020304" pitchFamily="18" charset="0"/>
                <a:cs typeface="Times New Roman" panose="02020603050405020304" pitchFamily="18" charset="0"/>
              </a:rPr>
            </a:br>
            <a:r>
              <a:rPr lang="en-IQ" sz="4000" b="1" dirty="0">
                <a:latin typeface="Times New Roman" panose="02020603050405020304" pitchFamily="18" charset="0"/>
                <a:cs typeface="Times New Roman" panose="02020603050405020304" pitchFamily="18" charset="0"/>
              </a:rPr>
              <a:t>1. </a:t>
            </a:r>
            <a:r>
              <a:rPr lang="en-US" sz="4000" b="1" dirty="0">
                <a:latin typeface="Times New Roman" panose="02020603050405020304" pitchFamily="18" charset="0"/>
                <a:cs typeface="Times New Roman" panose="02020603050405020304" pitchFamily="18" charset="0"/>
              </a:rPr>
              <a:t>Effervescent tablets.</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2. Dispensing Tablets</a:t>
            </a:r>
            <a:r>
              <a:rPr lang="en-IQ" sz="4000" b="1" dirty="0">
                <a:latin typeface="Times New Roman" panose="02020603050405020304" pitchFamily="18" charset="0"/>
                <a:cs typeface="Times New Roman" panose="02020603050405020304" pitchFamily="18" charset="0"/>
              </a:rPr>
              <a:t>.</a:t>
            </a:r>
            <a:br>
              <a:rPr lang="en-IQ" sz="4000" b="1" dirty="0">
                <a:latin typeface="Times New Roman" panose="02020603050405020304" pitchFamily="18" charset="0"/>
                <a:cs typeface="Times New Roman" panose="02020603050405020304" pitchFamily="18" charset="0"/>
              </a:rPr>
            </a:br>
            <a:r>
              <a:rPr lang="en-IQ" sz="4000" b="1" dirty="0">
                <a:latin typeface="Times New Roman" panose="02020603050405020304" pitchFamily="18" charset="0"/>
                <a:cs typeface="Times New Roman" panose="02020603050405020304" pitchFamily="18" charset="0"/>
              </a:rPr>
              <a:t>3. Hypodermic Tablets.</a:t>
            </a:r>
            <a:br>
              <a:rPr lang="en-IQ" sz="4000" b="1" dirty="0">
                <a:latin typeface="Times New Roman" panose="02020603050405020304" pitchFamily="18" charset="0"/>
                <a:cs typeface="Times New Roman" panose="02020603050405020304" pitchFamily="18" charset="0"/>
              </a:rPr>
            </a:br>
            <a:r>
              <a:rPr lang="en-IQ" sz="4000" b="1" dirty="0">
                <a:latin typeface="Times New Roman" panose="02020603050405020304" pitchFamily="18" charset="0"/>
                <a:cs typeface="Times New Roman" panose="02020603050405020304" pitchFamily="18" charset="0"/>
              </a:rPr>
              <a:t>4. Tablet Triturates.</a:t>
            </a:r>
            <a:br>
              <a:rPr lang="en-IQ" dirty="0"/>
            </a:br>
            <a:r>
              <a:rPr lang="en-IQ" dirty="0"/>
              <a:t> </a:t>
            </a:r>
          </a:p>
        </p:txBody>
      </p:sp>
    </p:spTree>
    <p:extLst>
      <p:ext uri="{BB962C8B-B14F-4D97-AF65-F5344CB8AC3E}">
        <p14:creationId xmlns:p14="http://schemas.microsoft.com/office/powerpoint/2010/main" val="3311711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8B8D1-48F8-9B4B-9C8B-F831995E2A31}"/>
              </a:ext>
            </a:extLst>
          </p:cNvPr>
          <p:cNvSpPr>
            <a:spLocks noGrp="1"/>
          </p:cNvSpPr>
          <p:nvPr>
            <p:ph type="title"/>
          </p:nvPr>
        </p:nvSpPr>
        <p:spPr>
          <a:xfrm>
            <a:off x="2280407" y="1503786"/>
            <a:ext cx="8911687" cy="1280890"/>
          </a:xfrm>
        </p:spPr>
        <p:txBody>
          <a:bodyPr>
            <a:normAutofit fontScale="90000"/>
          </a:bodyPr>
          <a:lstStyle/>
          <a:p>
            <a:r>
              <a:rPr lang="en-IQ" sz="4800" dirty="0">
                <a:latin typeface="Times New Roman" panose="02020603050405020304" pitchFamily="18" charset="0"/>
                <a:cs typeface="Times New Roman" panose="02020603050405020304" pitchFamily="18" charset="0"/>
              </a:rPr>
              <a:t>   </a:t>
            </a:r>
            <a:br>
              <a:rPr lang="en-IQ" sz="4800" dirty="0">
                <a:latin typeface="Times New Roman" panose="02020603050405020304" pitchFamily="18" charset="0"/>
                <a:cs typeface="Times New Roman" panose="02020603050405020304" pitchFamily="18" charset="0"/>
              </a:rPr>
            </a:br>
            <a:r>
              <a:rPr lang="en-IQ" sz="4800" dirty="0">
                <a:latin typeface="Times New Roman" panose="02020603050405020304" pitchFamily="18" charset="0"/>
                <a:cs typeface="Times New Roman" panose="02020603050405020304" pitchFamily="18" charset="0"/>
              </a:rPr>
              <a:t>          </a:t>
            </a:r>
            <a:r>
              <a:rPr lang="en-IQ" sz="15300" dirty="0">
                <a:latin typeface="Times New Roman" panose="02020603050405020304" pitchFamily="18" charset="0"/>
                <a:cs typeface="Times New Roman" panose="02020603050405020304" pitchFamily="18" charset="0"/>
              </a:rPr>
              <a:t>Tablets</a:t>
            </a:r>
            <a:endParaRPr lang="en-IQ"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1937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572CC-03C6-D346-A7BB-F1FCD08B795E}"/>
              </a:ext>
            </a:extLst>
          </p:cNvPr>
          <p:cNvSpPr>
            <a:spLocks noGrp="1"/>
          </p:cNvSpPr>
          <p:nvPr>
            <p:ph type="title"/>
          </p:nvPr>
        </p:nvSpPr>
        <p:spPr>
          <a:xfrm>
            <a:off x="1805846" y="334744"/>
            <a:ext cx="8911687" cy="1280890"/>
          </a:xfrm>
        </p:spPr>
        <p:txBody>
          <a:bodyPr>
            <a:noAutofit/>
          </a:bodyPr>
          <a:lstStyle/>
          <a:p>
            <a:pPr algn="just">
              <a:lnSpc>
                <a:spcPct val="200000"/>
              </a:lnSpc>
            </a:pPr>
            <a:r>
              <a:rPr lang="en-IQ" b="1" dirty="0">
                <a:latin typeface="Times New Roman" panose="02020603050405020304" pitchFamily="18" charset="0"/>
                <a:cs typeface="Times New Roman" panose="02020603050405020304" pitchFamily="18" charset="0"/>
              </a:rPr>
              <a:t>The oral route of drug administration is the most important method of administering drugs for systemic effects. Except in cases of insulin therapy, the parenteral route is not routinely used for self-administration of medication. </a:t>
            </a:r>
          </a:p>
        </p:txBody>
      </p:sp>
    </p:spTree>
    <p:extLst>
      <p:ext uri="{BB962C8B-B14F-4D97-AF65-F5344CB8AC3E}">
        <p14:creationId xmlns:p14="http://schemas.microsoft.com/office/powerpoint/2010/main" val="641817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67257-E8C7-A34C-A779-276CA5A7CB50}"/>
              </a:ext>
            </a:extLst>
          </p:cNvPr>
          <p:cNvSpPr>
            <a:spLocks noGrp="1"/>
          </p:cNvSpPr>
          <p:nvPr>
            <p:ph type="title"/>
          </p:nvPr>
        </p:nvSpPr>
        <p:spPr>
          <a:xfrm>
            <a:off x="1608882" y="624110"/>
            <a:ext cx="9895730" cy="1280890"/>
          </a:xfrm>
        </p:spPr>
        <p:txBody>
          <a:bodyPr>
            <a:normAutofit fontScale="90000"/>
          </a:bodyPr>
          <a:lstStyle/>
          <a:p>
            <a:pPr algn="just">
              <a:lnSpc>
                <a:spcPct val="200000"/>
              </a:lnSpc>
            </a:pPr>
            <a:r>
              <a:rPr lang="en-IQ" b="1" dirty="0">
                <a:latin typeface="Times New Roman" panose="02020603050405020304" pitchFamily="18" charset="0"/>
                <a:cs typeface="Times New Roman" panose="02020603050405020304" pitchFamily="18" charset="0"/>
              </a:rPr>
              <a:t>The topical route </a:t>
            </a:r>
            <a:r>
              <a:rPr lang="en-IQ" b="1">
                <a:latin typeface="Times New Roman" panose="02020603050405020304" pitchFamily="18" charset="0"/>
                <a:cs typeface="Times New Roman" panose="02020603050405020304" pitchFamily="18" charset="0"/>
              </a:rPr>
              <a:t>of administration </a:t>
            </a:r>
            <a:r>
              <a:rPr lang="en-IQ" b="1" dirty="0">
                <a:latin typeface="Times New Roman" panose="02020603050405020304" pitchFamily="18" charset="0"/>
                <a:cs typeface="Times New Roman" panose="02020603050405020304" pitchFamily="18" charset="0"/>
              </a:rPr>
              <a:t>has only recendy been employed to deliver drugs to the body for systemic effects, with two classes of marketed products: nitroglycerin for the treatment of angina and the treatment of motion sickness. </a:t>
            </a:r>
          </a:p>
        </p:txBody>
      </p:sp>
    </p:spTree>
    <p:extLst>
      <p:ext uri="{BB962C8B-B14F-4D97-AF65-F5344CB8AC3E}">
        <p14:creationId xmlns:p14="http://schemas.microsoft.com/office/powerpoint/2010/main" val="1516390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527BC-F96A-AD4C-8ACF-D34DCF7170EB}"/>
              </a:ext>
            </a:extLst>
          </p:cNvPr>
          <p:cNvSpPr>
            <a:spLocks noGrp="1"/>
          </p:cNvSpPr>
          <p:nvPr>
            <p:ph type="title"/>
          </p:nvPr>
        </p:nvSpPr>
        <p:spPr>
          <a:xfrm>
            <a:off x="1493135" y="1098672"/>
            <a:ext cx="9988327" cy="1280890"/>
          </a:xfrm>
        </p:spPr>
        <p:txBody>
          <a:bodyPr>
            <a:normAutofit fontScale="90000"/>
          </a:bodyPr>
          <a:lstStyle/>
          <a:p>
            <a:pPr algn="just">
              <a:lnSpc>
                <a:spcPct val="200000"/>
              </a:lnSpc>
            </a:pPr>
            <a:r>
              <a:rPr lang="en-IQ" b="1" dirty="0">
                <a:latin typeface="Times New Roman" panose="02020603050405020304" pitchFamily="18" charset="0"/>
                <a:cs typeface="Times New Roman" panose="02020603050405020304" pitchFamily="18" charset="0"/>
              </a:rPr>
              <a:t>The parenteral route of administration is important in treating medical emergencies in which a subject is comatose or cannot swallow, and in providing various types of maintenance therapy for hospitalized patients. </a:t>
            </a:r>
          </a:p>
        </p:txBody>
      </p:sp>
    </p:spTree>
    <p:extLst>
      <p:ext uri="{BB962C8B-B14F-4D97-AF65-F5344CB8AC3E}">
        <p14:creationId xmlns:p14="http://schemas.microsoft.com/office/powerpoint/2010/main" val="1937630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B4E8D-6241-8448-9E31-E5AAD91EF642}"/>
              </a:ext>
            </a:extLst>
          </p:cNvPr>
          <p:cNvSpPr>
            <a:spLocks noGrp="1"/>
          </p:cNvSpPr>
          <p:nvPr>
            <p:ph type="title"/>
          </p:nvPr>
        </p:nvSpPr>
        <p:spPr>
          <a:xfrm>
            <a:off x="1562584" y="1040799"/>
            <a:ext cx="9525340" cy="1280890"/>
          </a:xfrm>
        </p:spPr>
        <p:txBody>
          <a:bodyPr>
            <a:normAutofit fontScale="90000"/>
          </a:bodyPr>
          <a:lstStyle/>
          <a:p>
            <a:pPr algn="just" rtl="1">
              <a:lnSpc>
                <a:spcPct val="200000"/>
              </a:lnSpc>
            </a:pPr>
            <a:r>
              <a:rPr lang="en-IQ" sz="4000" b="1" dirty="0">
                <a:latin typeface="Times New Roman" panose="02020603050405020304" pitchFamily="18" charset="0"/>
                <a:cs typeface="Times New Roman" panose="02020603050405020304" pitchFamily="18" charset="0"/>
              </a:rPr>
              <a:t>It is probable that at least 90% of all drugs used to produce systemic effects are adminestred by oral route.  </a:t>
            </a:r>
            <a:br>
              <a:rPr lang="en-IQ" b="1" dirty="0"/>
            </a:br>
            <a:endParaRPr lang="en-IQ" b="1" dirty="0"/>
          </a:p>
        </p:txBody>
      </p:sp>
    </p:spTree>
    <p:extLst>
      <p:ext uri="{BB962C8B-B14F-4D97-AF65-F5344CB8AC3E}">
        <p14:creationId xmlns:p14="http://schemas.microsoft.com/office/powerpoint/2010/main" val="120253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B3734-A24B-D940-8915-4D4AE82B2DBF}"/>
              </a:ext>
            </a:extLst>
          </p:cNvPr>
          <p:cNvSpPr>
            <a:spLocks noGrp="1"/>
          </p:cNvSpPr>
          <p:nvPr>
            <p:ph type="title"/>
          </p:nvPr>
        </p:nvSpPr>
        <p:spPr>
          <a:xfrm>
            <a:off x="2037340" y="728282"/>
            <a:ext cx="8911687" cy="1280890"/>
          </a:xfrm>
        </p:spPr>
        <p:txBody>
          <a:bodyPr>
            <a:normAutofit fontScale="90000"/>
          </a:bodyPr>
          <a:lstStyle/>
          <a:p>
            <a:pPr algn="just">
              <a:lnSpc>
                <a:spcPct val="150000"/>
              </a:lnSpc>
            </a:pPr>
            <a:r>
              <a:rPr lang="en-IQ" b="1" dirty="0">
                <a:latin typeface="Times New Roman" panose="02020603050405020304" pitchFamily="18" charset="0"/>
                <a:cs typeface="Times New Roman" panose="02020603050405020304" pitchFamily="18" charset="0"/>
              </a:rPr>
              <a:t>Tablets and capsules represent unit dosage forms in which one usual dose of the drug has been accurately placed. By comparison, liquid oral dosage forms, such as syrups; suspensions, emulsions, solutions, and emulsions, are usually designed to contain one dose of medication in to 30 ml. </a:t>
            </a:r>
          </a:p>
        </p:txBody>
      </p:sp>
    </p:spTree>
    <p:extLst>
      <p:ext uri="{BB962C8B-B14F-4D97-AF65-F5344CB8AC3E}">
        <p14:creationId xmlns:p14="http://schemas.microsoft.com/office/powerpoint/2010/main" val="15709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E110C-416E-E047-953F-C29925F1DAA2}"/>
              </a:ext>
            </a:extLst>
          </p:cNvPr>
          <p:cNvSpPr>
            <a:spLocks noGrp="1"/>
          </p:cNvSpPr>
          <p:nvPr>
            <p:ph type="title"/>
          </p:nvPr>
        </p:nvSpPr>
        <p:spPr>
          <a:xfrm>
            <a:off x="1539434" y="624110"/>
            <a:ext cx="9629512" cy="1280890"/>
          </a:xfrm>
        </p:spPr>
        <p:txBody>
          <a:bodyPr>
            <a:noAutofit/>
          </a:bodyPr>
          <a:lstStyle/>
          <a:p>
            <a:pPr algn="just">
              <a:lnSpc>
                <a:spcPct val="150000"/>
              </a:lnSpc>
            </a:pPr>
            <a:r>
              <a:rPr lang="en-IQ" b="1" dirty="0">
                <a:latin typeface="Times New Roman" panose="02020603050405020304" pitchFamily="18" charset="0"/>
                <a:cs typeface="Times New Roman" panose="02020603050405020304" pitchFamily="18" charset="0"/>
              </a:rPr>
              <a:t>Liquid oral dosage forms have another limitation when compared with tablets. They are much more expensive to ship (one liquid dosage weighs 5g or more versus 0.25 to 0.40g for the average tablet) </a:t>
            </a:r>
          </a:p>
        </p:txBody>
      </p:sp>
    </p:spTree>
    <p:extLst>
      <p:ext uri="{BB962C8B-B14F-4D97-AF65-F5344CB8AC3E}">
        <p14:creationId xmlns:p14="http://schemas.microsoft.com/office/powerpoint/2010/main" val="211375575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863</TotalTime>
  <Words>851</Words>
  <Application>Microsoft Macintosh PowerPoint</Application>
  <PresentationFormat>Widescreen</PresentationFormat>
  <Paragraphs>20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Century Gothic</vt:lpstr>
      <vt:lpstr>Times New Roman</vt:lpstr>
      <vt:lpstr>Wingdings 3</vt:lpstr>
      <vt:lpstr>Wisp</vt:lpstr>
      <vt:lpstr>  Industrial Pharmacy II                                     Assist. Lect. Amenah M. M.</vt:lpstr>
      <vt:lpstr>Pharmaceutical Dosage Forms</vt:lpstr>
      <vt:lpstr>              Tablets</vt:lpstr>
      <vt:lpstr>The oral route of drug administration is the most important method of administering drugs for systemic effects. Except in cases of insulin therapy, the parenteral route is not routinely used for self-administration of medication. </vt:lpstr>
      <vt:lpstr>The topical route of administration has only recendy been employed to deliver drugs to the body for systemic effects, with two classes of marketed products: nitroglycerin for the treatment of angina and the treatment of motion sickness. </vt:lpstr>
      <vt:lpstr>The parenteral route of administration is important in treating medical emergencies in which a subject is comatose or cannot swallow, and in providing various types of maintenance therapy for hospitalized patients. </vt:lpstr>
      <vt:lpstr>It is probable that at least 90% of all drugs used to produce systemic effects are adminestred by oral route.   </vt:lpstr>
      <vt:lpstr>Tablets and capsules represent unit dosage forms in which one usual dose of the drug has been accurately placed. By comparison, liquid oral dosage forms, such as syrups; suspensions, emulsions, solutions, and emulsions, are usually designed to contain one dose of medication in to 30 ml. </vt:lpstr>
      <vt:lpstr>Liquid oral dosage forms have another limitation when compared with tablets. They are much more expensive to ship (one liquid dosage weighs 5g or more versus 0.25 to 0.40g for the average tablet) </vt:lpstr>
      <vt:lpstr>There are basically three reasons for having liquid dosage forms:                                                                  (l) The liquid form is what the public has come to expect for certain types of products (e.g., cough medicines).  (2) The product is more effective in a liquid form (e.g., many adsorbents and antacids).  (3) The drug(s) are used fairly commonly by young children or the elderly, who have trouble swallowing the solid oral dosage forms. </vt:lpstr>
      <vt:lpstr>Many potential advantages of tablets.  1. They are a unit dose form; they offer the greatest capabilities of all oral dosage forms for the greatest dose precision and the least content variability. 2. Their cost is lowest of all oral dosage forms.  3. They are the lightest and most compact of all oral dosage forms.     </vt:lpstr>
      <vt:lpstr>4. They are in general the easiest and cheapest to package and ship of all oral dosage forms.  5. Product identification is potentially the simplest and cheapest. 6. They may provide the greatest ease of swallowing.</vt:lpstr>
      <vt:lpstr>7. They lend themselves to certain special release profile products, such as enteric or delayed-release products.  8. They are better suited to large-scale production than other unit oral forms.  9. They have the best combined properties of chemical, mechanical and microbiologic stability of all the oral forms.  </vt:lpstr>
      <vt:lpstr>The disadvantages of tablets   1. Some drugs resist compression into dense compacts, owing to their amorphous nature or flocculent, low-density character.  2. Drugs with poor wetting, slow dissolution properties, intermediate to large dosages, optimum absorption high in the gastrointestinal tract.   </vt:lpstr>
      <vt:lpstr>3. Bitter-hasting drugs, drugs objectionable odor, or drugs that are sensitive to oxygen or atmospheric moisture may require encapsulation or entrapment prior to compression or the tablets may require coating. In such cases, the capsule may offer the best and lowest cost approach. </vt:lpstr>
      <vt:lpstr>Properties (1) Tablets should be an elegant product having its own identity while being free of defects such as chips, cracks, discoloration, contamination, and the like.  (2) It should have the strength to withstand the rigors of mechanical shocks encountered in its production, packaging, shipping, and dispensing.  (3) It should have the chemical and physical stability to maintain its physical attributes over time. </vt:lpstr>
      <vt:lpstr>                 Types and Classes of Tablets     Tablets Ingested Orally 1. Compressed Tablets or Standard Compressed Tablets  2. Multiple Compressed Tablets  3. Repeat-Action Tablets  4. Delayed-Action and Enteric Coated Tablets.  5. Sugar- and Chocolate-Coated Tablets.  6. Film-Coated Tablets. 7. Chewable Tablets.     </vt:lpstr>
      <vt:lpstr>Tablets Used in the Oral Cavity 1. Buccal and Sublingual Tablets.  2. Troches and Lozenges.  3. Dental Cones.  </vt:lpstr>
      <vt:lpstr>Tablets Administered by Other Routes 1. Implantation Tablets.  2. Vaginal Tablets.  </vt:lpstr>
      <vt:lpstr>Tablets Used to Prepare Solutions 1. Effervescent tablets. 2. Dispensing Tablets. 3. Hypodermic Tablets. 4. Tablet Triturates.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Industrial Pharmacy II                                     Assist. Lect. Amenah M. M.</dc:title>
  <dc:creator>amina mustafa</dc:creator>
  <cp:lastModifiedBy>amina mustafa</cp:lastModifiedBy>
  <cp:revision>6</cp:revision>
  <dcterms:created xsi:type="dcterms:W3CDTF">2021-10-24T16:56:09Z</dcterms:created>
  <dcterms:modified xsi:type="dcterms:W3CDTF">2021-10-25T22:28:22Z</dcterms:modified>
</cp:coreProperties>
</file>